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61" r:id="rId3"/>
    <p:sldId id="267" r:id="rId4"/>
    <p:sldId id="262" r:id="rId5"/>
    <p:sldId id="263" r:id="rId6"/>
    <p:sldId id="270" r:id="rId7"/>
    <p:sldId id="271" r:id="rId8"/>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AB8DE-47DF-49BC-8674-55A78DB86357}" type="datetimeFigureOut">
              <a:rPr lang="sk-SK" smtClean="0"/>
              <a:t>26.10.2023</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85FD2-A88C-47B6-A73A-406AC491A293}" type="slidenum">
              <a:rPr lang="sk-SK" smtClean="0"/>
              <a:t>‹#›</a:t>
            </a:fld>
            <a:endParaRPr lang="sk-SK"/>
          </a:p>
        </p:txBody>
      </p:sp>
    </p:spTree>
    <p:extLst>
      <p:ext uri="{BB962C8B-B14F-4D97-AF65-F5344CB8AC3E}">
        <p14:creationId xmlns:p14="http://schemas.microsoft.com/office/powerpoint/2010/main" val="157530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381000" y="685800"/>
            <a:ext cx="6096000" cy="3429000"/>
          </a:xfrm>
        </p:spPr>
      </p:sp>
      <p:sp>
        <p:nvSpPr>
          <p:cNvPr id="3" name="Zástupný objekt pre poznámky 2"/>
          <p:cNvSpPr>
            <a:spLocks noGrp="1"/>
          </p:cNvSpPr>
          <p:nvPr>
            <p:ph type="body" idx="1"/>
          </p:nvPr>
        </p:nvSpPr>
        <p:spPr/>
        <p:txBody>
          <a:bodyPr/>
          <a:lstStyle/>
          <a:p>
            <a:endParaRPr lang="sk-SK" dirty="0"/>
          </a:p>
        </p:txBody>
      </p:sp>
    </p:spTree>
    <p:extLst>
      <p:ext uri="{BB962C8B-B14F-4D97-AF65-F5344CB8AC3E}">
        <p14:creationId xmlns:p14="http://schemas.microsoft.com/office/powerpoint/2010/main" val="21846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sk-SK"/>
          </a:p>
        </p:txBody>
      </p:sp>
      <p:sp>
        <p:nvSpPr>
          <p:cNvPr id="4" name="Zástupný objekt pre dátum 3"/>
          <p:cNvSpPr>
            <a:spLocks noGrp="1"/>
          </p:cNvSpPr>
          <p:nvPr>
            <p:ph type="dt" sz="half" idx="10"/>
          </p:nvPr>
        </p:nvSpPr>
        <p:spPr/>
        <p:txBody>
          <a:bodyPr/>
          <a:lstStyle/>
          <a:p>
            <a:fld id="{3E1F86DB-ABB4-44D7-A35E-9DD296B8ECED}" type="datetimeFigureOut">
              <a:rPr lang="sk-SK" smtClean="0"/>
              <a:t>26.10.2023</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02977898-9704-4B5C-948A-3236ED797175}" type="slidenum">
              <a:rPr lang="sk-SK" smtClean="0"/>
              <a:t>‹#›</a:t>
            </a:fld>
            <a:endParaRPr lang="sk-SK"/>
          </a:p>
        </p:txBody>
      </p:sp>
    </p:spTree>
    <p:extLst>
      <p:ext uri="{BB962C8B-B14F-4D97-AF65-F5344CB8AC3E}">
        <p14:creationId xmlns:p14="http://schemas.microsoft.com/office/powerpoint/2010/main" val="72340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z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3E1F86DB-ABB4-44D7-A35E-9DD296B8ECED}" type="datetimeFigureOut">
              <a:rPr lang="sk-SK" smtClean="0"/>
              <a:t>26.10.2023</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02977898-9704-4B5C-948A-3236ED797175}" type="slidenum">
              <a:rPr lang="sk-SK" smtClean="0"/>
              <a:t>‹#›</a:t>
            </a:fld>
            <a:endParaRPr lang="sk-SK"/>
          </a:p>
        </p:txBody>
      </p:sp>
    </p:spTree>
    <p:extLst>
      <p:ext uri="{BB962C8B-B14F-4D97-AF65-F5344CB8AC3E}">
        <p14:creationId xmlns:p14="http://schemas.microsoft.com/office/powerpoint/2010/main" val="210880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objekt pre zvislý text 2"/>
          <p:cNvSpPr>
            <a:spLocks noGrp="1"/>
          </p:cNvSpPr>
          <p:nvPr>
            <p:ph type="body" orient="vert" idx="1"/>
          </p:nvPr>
        </p:nvSpPr>
        <p:spPr>
          <a:xfrm>
            <a:off x="838200" y="365125"/>
            <a:ext cx="7734300" cy="5811838"/>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3E1F86DB-ABB4-44D7-A35E-9DD296B8ECED}" type="datetimeFigureOut">
              <a:rPr lang="sk-SK" smtClean="0"/>
              <a:t>26.10.2023</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02977898-9704-4B5C-948A-3236ED797175}" type="slidenum">
              <a:rPr lang="sk-SK" smtClean="0"/>
              <a:t>‹#›</a:t>
            </a:fld>
            <a:endParaRPr lang="sk-SK"/>
          </a:p>
        </p:txBody>
      </p:sp>
    </p:spTree>
    <p:extLst>
      <p:ext uri="{BB962C8B-B14F-4D97-AF65-F5344CB8AC3E}">
        <p14:creationId xmlns:p14="http://schemas.microsoft.com/office/powerpoint/2010/main" val="347616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ur Product Page 02">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5935620" y="3411088"/>
            <a:ext cx="3430392" cy="3463061"/>
          </a:xfrm>
          <a:prstGeom prst="rect">
            <a:avLst/>
          </a:prstGeom>
        </p:spPr>
        <p:txBody>
          <a:bodyPr/>
          <a:lstStyle>
            <a:lvl1pPr>
              <a:defRPr b="0" i="0">
                <a:latin typeface="Arial" panose="020B0604020202020204" pitchFamily="34" charset="0"/>
                <a:cs typeface="Arial" panose="020B0604020202020204" pitchFamily="34" charset="0"/>
              </a:defRPr>
            </a:lvl1pPr>
          </a:lstStyle>
          <a:p>
            <a:endParaRPr lang="en-US" dirty="0"/>
          </a:p>
        </p:txBody>
      </p:sp>
      <p:sp>
        <p:nvSpPr>
          <p:cNvPr id="13" name="Picture Placeholder 12"/>
          <p:cNvSpPr>
            <a:spLocks noGrp="1"/>
          </p:cNvSpPr>
          <p:nvPr>
            <p:ph type="pic" sz="quarter" idx="12"/>
          </p:nvPr>
        </p:nvSpPr>
        <p:spPr>
          <a:xfrm>
            <a:off x="9567975" y="5249540"/>
            <a:ext cx="1487988" cy="1624608"/>
          </a:xfrm>
          <a:prstGeom prst="rect">
            <a:avLst/>
          </a:prstGeom>
        </p:spPr>
        <p:txBody>
          <a:bodyPr/>
          <a:lstStyle>
            <a:lvl1pPr>
              <a:defRPr b="0" i="0">
                <a:latin typeface="Arial" panose="020B0604020202020204" pitchFamily="34" charset="0"/>
                <a:cs typeface="Arial" panose="020B0604020202020204" pitchFamily="34" charset="0"/>
              </a:defRPr>
            </a:lvl1pPr>
          </a:lstStyle>
          <a:p>
            <a:endParaRPr lang="en-US" dirty="0"/>
          </a:p>
        </p:txBody>
      </p:sp>
      <p:sp>
        <p:nvSpPr>
          <p:cNvPr id="11" name="Picture Placeholder 10"/>
          <p:cNvSpPr>
            <a:spLocks noGrp="1"/>
          </p:cNvSpPr>
          <p:nvPr>
            <p:ph type="pic" sz="quarter" idx="11"/>
          </p:nvPr>
        </p:nvSpPr>
        <p:spPr>
          <a:xfrm>
            <a:off x="4582768" y="4642169"/>
            <a:ext cx="1786477" cy="2231980"/>
          </a:xfrm>
          <a:prstGeom prst="rect">
            <a:avLst/>
          </a:prstGeom>
        </p:spPr>
        <p:txBody>
          <a:bodyPr/>
          <a:lstStyle>
            <a:lvl1pPr>
              <a:defRPr b="0" i="0">
                <a:latin typeface="Arial" panose="020B0604020202020204" pitchFamily="34" charset="0"/>
                <a:cs typeface="Arial" panose="020B0604020202020204" pitchFamily="34" charset="0"/>
              </a:defRPr>
            </a:lvl1pPr>
          </a:lstStyle>
          <a:p>
            <a:endParaRPr lang="en-US" dirty="0"/>
          </a:p>
        </p:txBody>
      </p:sp>
      <p:sp>
        <p:nvSpPr>
          <p:cNvPr id="9" name="Picture Placeholder 8"/>
          <p:cNvSpPr>
            <a:spLocks noGrp="1"/>
          </p:cNvSpPr>
          <p:nvPr>
            <p:ph type="pic" sz="quarter" idx="10" hasCustomPrompt="1"/>
          </p:nvPr>
        </p:nvSpPr>
        <p:spPr>
          <a:xfrm>
            <a:off x="8063651" y="610343"/>
            <a:ext cx="3474300" cy="3299671"/>
          </a:xfrm>
          <a:custGeom>
            <a:avLst/>
            <a:gdLst>
              <a:gd name="connsiteX0" fmla="*/ 460749 w 3474300"/>
              <a:gd name="connsiteY0" fmla="*/ 0 h 3299670"/>
              <a:gd name="connsiteX1" fmla="*/ 3011220 w 3474300"/>
              <a:gd name="connsiteY1" fmla="*/ 0 h 3299670"/>
              <a:gd name="connsiteX2" fmla="*/ 3465502 w 3474300"/>
              <a:gd name="connsiteY2" fmla="*/ 370750 h 3299670"/>
              <a:gd name="connsiteX3" fmla="*/ 3474300 w 3474300"/>
              <a:gd name="connsiteY3" fmla="*/ 457809 h 3299670"/>
              <a:gd name="connsiteX4" fmla="*/ 3474300 w 3474300"/>
              <a:gd name="connsiteY4" fmla="*/ 2844868 h 3299670"/>
              <a:gd name="connsiteX5" fmla="*/ 3465502 w 3474300"/>
              <a:gd name="connsiteY5" fmla="*/ 2931808 h 3299670"/>
              <a:gd name="connsiteX6" fmla="*/ 3104542 w 3474300"/>
              <a:gd name="connsiteY6" fmla="*/ 3290389 h 3299670"/>
              <a:gd name="connsiteX7" fmla="*/ 3011620 w 3474300"/>
              <a:gd name="connsiteY7" fmla="*/ 3299670 h 3299670"/>
              <a:gd name="connsiteX8" fmla="*/ 460349 w 3474300"/>
              <a:gd name="connsiteY8" fmla="*/ 3299670 h 3299670"/>
              <a:gd name="connsiteX9" fmla="*/ 367554 w 3474300"/>
              <a:gd name="connsiteY9" fmla="*/ 3290389 h 3299670"/>
              <a:gd name="connsiteX10" fmla="*/ 9312 w 3474300"/>
              <a:gd name="connsiteY10" fmla="*/ 2931808 h 3299670"/>
              <a:gd name="connsiteX11" fmla="*/ 0 w 3474300"/>
              <a:gd name="connsiteY11" fmla="*/ 2838535 h 3299670"/>
              <a:gd name="connsiteX12" fmla="*/ 0 w 3474300"/>
              <a:gd name="connsiteY12" fmla="*/ 464151 h 3299670"/>
              <a:gd name="connsiteX13" fmla="*/ 9312 w 3474300"/>
              <a:gd name="connsiteY13" fmla="*/ 370750 h 3299670"/>
              <a:gd name="connsiteX14" fmla="*/ 460749 w 3474300"/>
              <a:gd name="connsiteY14" fmla="*/ 0 h 329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4300" h="3299670">
                <a:moveTo>
                  <a:pt x="460749" y="0"/>
                </a:moveTo>
                <a:cubicBezTo>
                  <a:pt x="460749" y="0"/>
                  <a:pt x="460749" y="0"/>
                  <a:pt x="3011220" y="0"/>
                </a:cubicBezTo>
                <a:cubicBezTo>
                  <a:pt x="3234906" y="0"/>
                  <a:pt x="3422179" y="159462"/>
                  <a:pt x="3465502" y="370750"/>
                </a:cubicBezTo>
                <a:lnTo>
                  <a:pt x="3474300" y="457809"/>
                </a:lnTo>
                <a:lnTo>
                  <a:pt x="3474300" y="2844868"/>
                </a:lnTo>
                <a:lnTo>
                  <a:pt x="3465502" y="2931808"/>
                </a:lnTo>
                <a:cubicBezTo>
                  <a:pt x="3428368" y="3112423"/>
                  <a:pt x="3285475" y="3253708"/>
                  <a:pt x="3104542" y="3290389"/>
                </a:cubicBezTo>
                <a:lnTo>
                  <a:pt x="3011620" y="3299670"/>
                </a:lnTo>
                <a:lnTo>
                  <a:pt x="460349" y="3299670"/>
                </a:lnTo>
                <a:lnTo>
                  <a:pt x="367554" y="3290389"/>
                </a:lnTo>
                <a:cubicBezTo>
                  <a:pt x="187109" y="3253708"/>
                  <a:pt x="45958" y="3112423"/>
                  <a:pt x="9312" y="2931808"/>
                </a:cubicBezTo>
                <a:lnTo>
                  <a:pt x="0" y="2838535"/>
                </a:lnTo>
                <a:lnTo>
                  <a:pt x="0" y="464151"/>
                </a:lnTo>
                <a:lnTo>
                  <a:pt x="9312" y="370750"/>
                </a:lnTo>
                <a:cubicBezTo>
                  <a:pt x="52066" y="159462"/>
                  <a:pt x="237063" y="0"/>
                  <a:pt x="460749" y="0"/>
                </a:cubicBezTo>
                <a:close/>
              </a:path>
            </a:pathLst>
          </a:custGeom>
        </p:spPr>
        <p:txBody>
          <a:bodyPr wrap="square">
            <a:noAutofit/>
          </a:bodyPr>
          <a:lstStyle>
            <a:lvl1pPr>
              <a:defRPr b="0" i="0">
                <a:latin typeface="Arial" panose="020B0604020202020204" pitchFamily="34" charset="0"/>
                <a:cs typeface="Arial" panose="020B0604020202020204" pitchFamily="34" charset="0"/>
              </a:defRPr>
            </a:lvl1pPr>
          </a:lstStyle>
          <a:p>
            <a:r>
              <a:rPr lang="en-US" dirty="0"/>
              <a:t>Replace Image &amp; Send To Back</a:t>
            </a:r>
          </a:p>
          <a:p>
            <a:endParaRPr lang="en-US" dirty="0"/>
          </a:p>
          <a:p>
            <a:endParaRPr lang="en-US" dirty="0"/>
          </a:p>
        </p:txBody>
      </p:sp>
    </p:spTree>
    <p:extLst>
      <p:ext uri="{BB962C8B-B14F-4D97-AF65-F5344CB8AC3E}">
        <p14:creationId xmlns:p14="http://schemas.microsoft.com/office/powerpoint/2010/main" val="1901568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mpty slide 1">
  <p:cSld name="Empty slide 1">
    <p:spTree>
      <p:nvGrpSpPr>
        <p:cNvPr id="1" name="Shape 85"/>
        <p:cNvGrpSpPr/>
        <p:nvPr/>
      </p:nvGrpSpPr>
      <p:grpSpPr>
        <a:xfrm>
          <a:off x="0" y="0"/>
          <a:ext cx="0" cy="0"/>
          <a:chOff x="0" y="0"/>
          <a:chExt cx="0" cy="0"/>
        </a:xfrm>
      </p:grpSpPr>
      <p:sp>
        <p:nvSpPr>
          <p:cNvPr id="86" name="Google Shape;86;p15"/>
          <p:cNvSpPr/>
          <p:nvPr/>
        </p:nvSpPr>
        <p:spPr>
          <a:xfrm>
            <a:off x="637133" y="0"/>
            <a:ext cx="5526000" cy="3536400"/>
          </a:xfrm>
          <a:prstGeom prst="rect">
            <a:avLst/>
          </a:prstGeom>
          <a:solidFill>
            <a:srgbClr val="19344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7" name="Google Shape;87;p15"/>
          <p:cNvSpPr txBox="1">
            <a:spLocks noGrp="1"/>
          </p:cNvSpPr>
          <p:nvPr>
            <p:ph type="title"/>
          </p:nvPr>
        </p:nvSpPr>
        <p:spPr>
          <a:xfrm>
            <a:off x="881367" y="211900"/>
            <a:ext cx="5080000" cy="13084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Clr>
                <a:srgbClr val="FFFFFF"/>
              </a:buClr>
              <a:buSzPts val="2400"/>
              <a:buNone/>
              <a:defRPr sz="3200" b="0" i="0">
                <a:solidFill>
                  <a:srgbClr val="FFFFFF"/>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rgbClr val="FFFFFF"/>
              </a:buClr>
              <a:buSzPts val="3000"/>
              <a:buNone/>
              <a:defRPr sz="4000">
                <a:solidFill>
                  <a:srgbClr val="FFFFFF"/>
                </a:solidFill>
              </a:defRPr>
            </a:lvl2pPr>
            <a:lvl3pPr lvl="2" rtl="0">
              <a:lnSpc>
                <a:spcPct val="100000"/>
              </a:lnSpc>
              <a:spcBef>
                <a:spcPts val="0"/>
              </a:spcBef>
              <a:spcAft>
                <a:spcPts val="0"/>
              </a:spcAft>
              <a:buClr>
                <a:srgbClr val="FFFFFF"/>
              </a:buClr>
              <a:buSzPts val="3000"/>
              <a:buNone/>
              <a:defRPr sz="4000">
                <a:solidFill>
                  <a:srgbClr val="FFFFFF"/>
                </a:solidFill>
              </a:defRPr>
            </a:lvl3pPr>
            <a:lvl4pPr lvl="3" rtl="0">
              <a:lnSpc>
                <a:spcPct val="100000"/>
              </a:lnSpc>
              <a:spcBef>
                <a:spcPts val="0"/>
              </a:spcBef>
              <a:spcAft>
                <a:spcPts val="0"/>
              </a:spcAft>
              <a:buClr>
                <a:srgbClr val="FFFFFF"/>
              </a:buClr>
              <a:buSzPts val="3000"/>
              <a:buNone/>
              <a:defRPr sz="4000">
                <a:solidFill>
                  <a:srgbClr val="FFFFFF"/>
                </a:solidFill>
              </a:defRPr>
            </a:lvl4pPr>
            <a:lvl5pPr lvl="4" rtl="0">
              <a:lnSpc>
                <a:spcPct val="100000"/>
              </a:lnSpc>
              <a:spcBef>
                <a:spcPts val="0"/>
              </a:spcBef>
              <a:spcAft>
                <a:spcPts val="0"/>
              </a:spcAft>
              <a:buClr>
                <a:srgbClr val="FFFFFF"/>
              </a:buClr>
              <a:buSzPts val="3000"/>
              <a:buNone/>
              <a:defRPr sz="4000">
                <a:solidFill>
                  <a:srgbClr val="FFFFFF"/>
                </a:solidFill>
              </a:defRPr>
            </a:lvl5pPr>
            <a:lvl6pPr lvl="5" rtl="0">
              <a:lnSpc>
                <a:spcPct val="100000"/>
              </a:lnSpc>
              <a:spcBef>
                <a:spcPts val="0"/>
              </a:spcBef>
              <a:spcAft>
                <a:spcPts val="0"/>
              </a:spcAft>
              <a:buClr>
                <a:srgbClr val="FFFFFF"/>
              </a:buClr>
              <a:buSzPts val="3000"/>
              <a:buNone/>
              <a:defRPr sz="4000">
                <a:solidFill>
                  <a:srgbClr val="FFFFFF"/>
                </a:solidFill>
              </a:defRPr>
            </a:lvl6pPr>
            <a:lvl7pPr lvl="6" rtl="0">
              <a:lnSpc>
                <a:spcPct val="100000"/>
              </a:lnSpc>
              <a:spcBef>
                <a:spcPts val="0"/>
              </a:spcBef>
              <a:spcAft>
                <a:spcPts val="0"/>
              </a:spcAft>
              <a:buClr>
                <a:srgbClr val="FFFFFF"/>
              </a:buClr>
              <a:buSzPts val="3000"/>
              <a:buNone/>
              <a:defRPr sz="4000">
                <a:solidFill>
                  <a:srgbClr val="FFFFFF"/>
                </a:solidFill>
              </a:defRPr>
            </a:lvl7pPr>
            <a:lvl8pPr lvl="7" rtl="0">
              <a:lnSpc>
                <a:spcPct val="100000"/>
              </a:lnSpc>
              <a:spcBef>
                <a:spcPts val="0"/>
              </a:spcBef>
              <a:spcAft>
                <a:spcPts val="0"/>
              </a:spcAft>
              <a:buClr>
                <a:srgbClr val="FFFFFF"/>
              </a:buClr>
              <a:buSzPts val="3000"/>
              <a:buNone/>
              <a:defRPr sz="4000">
                <a:solidFill>
                  <a:srgbClr val="FFFFFF"/>
                </a:solidFill>
              </a:defRPr>
            </a:lvl8pPr>
            <a:lvl9pPr lvl="8" rtl="0">
              <a:lnSpc>
                <a:spcPct val="100000"/>
              </a:lnSpc>
              <a:spcBef>
                <a:spcPts val="0"/>
              </a:spcBef>
              <a:spcAft>
                <a:spcPts val="0"/>
              </a:spcAft>
              <a:buClr>
                <a:srgbClr val="FFFFFF"/>
              </a:buClr>
              <a:buSzPts val="3000"/>
              <a:buNone/>
              <a:defRPr sz="4000">
                <a:solidFill>
                  <a:srgbClr val="FFFFFF"/>
                </a:solidFill>
              </a:defRPr>
            </a:lvl9pPr>
          </a:lstStyle>
          <a:p>
            <a:endParaRPr dirty="0"/>
          </a:p>
        </p:txBody>
      </p:sp>
      <p:sp>
        <p:nvSpPr>
          <p:cNvPr id="88" name="Google Shape;88;p15"/>
          <p:cNvSpPr txBox="1">
            <a:spLocks noGrp="1"/>
          </p:cNvSpPr>
          <p:nvPr>
            <p:ph type="subTitle" idx="1"/>
          </p:nvPr>
        </p:nvSpPr>
        <p:spPr>
          <a:xfrm>
            <a:off x="881367" y="1520367"/>
            <a:ext cx="4890000" cy="169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b="0" i="0">
                <a:solidFill>
                  <a:srgbClr val="FFFFFF"/>
                </a:solidFill>
                <a:latin typeface="Arial" panose="020B0604020202020204" pitchFamily="34" charset="0"/>
                <a:cs typeface="Arial" panose="020B0604020202020204" pitchFamily="34" charset="0"/>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dirty="0"/>
          </a:p>
        </p:txBody>
      </p:sp>
    </p:spTree>
    <p:extLst>
      <p:ext uri="{BB962C8B-B14F-4D97-AF65-F5344CB8AC3E}">
        <p14:creationId xmlns:p14="http://schemas.microsoft.com/office/powerpoint/2010/main" val="3550541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9" name="Picture Placeholder 6"/>
          <p:cNvSpPr>
            <a:spLocks noGrp="1"/>
          </p:cNvSpPr>
          <p:nvPr>
            <p:ph type="pic" sz="quarter" idx="12"/>
          </p:nvPr>
        </p:nvSpPr>
        <p:spPr>
          <a:xfrm rot="20391856">
            <a:off x="2841047" y="4991252"/>
            <a:ext cx="4228535" cy="2697813"/>
          </a:xfrm>
          <a:prstGeom prst="rect">
            <a:avLst/>
          </a:prstGeom>
        </p:spPr>
        <p:txBody>
          <a:bodyPr/>
          <a:lstStyle>
            <a:lvl1pPr>
              <a:defRPr b="0" i="0">
                <a:latin typeface="Arial" panose="020B0604020202020204" pitchFamily="34" charset="0"/>
                <a:cs typeface="Arial" panose="020B0604020202020204" pitchFamily="34" charset="0"/>
              </a:defRPr>
            </a:lvl1pPr>
          </a:lstStyle>
          <a:p>
            <a:endParaRPr lang="en-GB" dirty="0"/>
          </a:p>
        </p:txBody>
      </p:sp>
      <p:sp>
        <p:nvSpPr>
          <p:cNvPr id="8" name="Picture Placeholder 6"/>
          <p:cNvSpPr>
            <a:spLocks noGrp="1"/>
          </p:cNvSpPr>
          <p:nvPr>
            <p:ph type="pic" sz="quarter" idx="11"/>
          </p:nvPr>
        </p:nvSpPr>
        <p:spPr>
          <a:xfrm rot="20391856">
            <a:off x="-862896" y="732319"/>
            <a:ext cx="4228535" cy="2697813"/>
          </a:xfrm>
          <a:prstGeom prst="rect">
            <a:avLst/>
          </a:prstGeom>
        </p:spPr>
        <p:txBody>
          <a:bodyPr/>
          <a:lstStyle>
            <a:lvl1pPr>
              <a:defRPr b="0" i="0">
                <a:latin typeface="Arial" panose="020B0604020202020204" pitchFamily="34" charset="0"/>
                <a:cs typeface="Arial" panose="020B0604020202020204" pitchFamily="34" charset="0"/>
              </a:defRPr>
            </a:lvl1pPr>
          </a:lstStyle>
          <a:p>
            <a:endParaRPr lang="en-GB" dirty="0"/>
          </a:p>
        </p:txBody>
      </p:sp>
      <p:sp>
        <p:nvSpPr>
          <p:cNvPr id="7" name="Picture Placeholder 6"/>
          <p:cNvSpPr>
            <a:spLocks noGrp="1"/>
          </p:cNvSpPr>
          <p:nvPr>
            <p:ph type="pic" sz="quarter" idx="10"/>
          </p:nvPr>
        </p:nvSpPr>
        <p:spPr>
          <a:xfrm rot="20391856">
            <a:off x="7018706" y="461960"/>
            <a:ext cx="4228535" cy="2697813"/>
          </a:xfrm>
          <a:prstGeom prst="rect">
            <a:avLst/>
          </a:prstGeom>
        </p:spPr>
        <p:txBody>
          <a:bodyPr/>
          <a:lstStyle>
            <a:lvl1pPr>
              <a:defRPr b="0" i="0">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47303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1913393" y="1495925"/>
            <a:ext cx="898204" cy="898204"/>
          </a:xfrm>
          <a:custGeom>
            <a:avLst/>
            <a:gdLst>
              <a:gd name="connsiteX0" fmla="*/ 449102 w 898204"/>
              <a:gd name="connsiteY0" fmla="*/ 0 h 898204"/>
              <a:gd name="connsiteX1" fmla="*/ 898204 w 898204"/>
              <a:gd name="connsiteY1" fmla="*/ 449102 h 898204"/>
              <a:gd name="connsiteX2" fmla="*/ 449102 w 898204"/>
              <a:gd name="connsiteY2" fmla="*/ 898204 h 898204"/>
              <a:gd name="connsiteX3" fmla="*/ 0 w 898204"/>
              <a:gd name="connsiteY3" fmla="*/ 449102 h 898204"/>
              <a:gd name="connsiteX4" fmla="*/ 449102 w 898204"/>
              <a:gd name="connsiteY4" fmla="*/ 0 h 898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204" h="898204">
                <a:moveTo>
                  <a:pt x="449102" y="0"/>
                </a:moveTo>
                <a:cubicBezTo>
                  <a:pt x="697134" y="0"/>
                  <a:pt x="898204" y="201070"/>
                  <a:pt x="898204" y="449102"/>
                </a:cubicBezTo>
                <a:cubicBezTo>
                  <a:pt x="898204" y="697134"/>
                  <a:pt x="697134" y="898204"/>
                  <a:pt x="449102" y="898204"/>
                </a:cubicBezTo>
                <a:cubicBezTo>
                  <a:pt x="201070" y="898204"/>
                  <a:pt x="0" y="697134"/>
                  <a:pt x="0" y="449102"/>
                </a:cubicBezTo>
                <a:cubicBezTo>
                  <a:pt x="0" y="201070"/>
                  <a:pt x="201070" y="0"/>
                  <a:pt x="449102" y="0"/>
                </a:cubicBezTo>
                <a:close/>
              </a:path>
            </a:pathLst>
          </a:custGeom>
        </p:spPr>
        <p:txBody>
          <a:bodyPr wrap="square">
            <a:noAutofit/>
          </a:bodyPr>
          <a:lstStyle>
            <a:lvl1pPr>
              <a:defRPr sz="1600" b="0" i="0">
                <a:latin typeface="Arial" panose="020B0604020202020204" pitchFamily="34" charset="0"/>
                <a:cs typeface="Arial" panose="020B0604020202020204" pitchFamily="34" charset="0"/>
              </a:defRPr>
            </a:lvl1pPr>
          </a:lstStyle>
          <a:p>
            <a:endParaRPr lang="en-GB" dirty="0"/>
          </a:p>
        </p:txBody>
      </p:sp>
      <p:sp>
        <p:nvSpPr>
          <p:cNvPr id="23" name="Picture Placeholder 22"/>
          <p:cNvSpPr>
            <a:spLocks noGrp="1"/>
          </p:cNvSpPr>
          <p:nvPr>
            <p:ph type="pic" sz="quarter" idx="11"/>
          </p:nvPr>
        </p:nvSpPr>
        <p:spPr>
          <a:xfrm>
            <a:off x="5646899" y="1495925"/>
            <a:ext cx="898204" cy="898204"/>
          </a:xfrm>
          <a:custGeom>
            <a:avLst/>
            <a:gdLst>
              <a:gd name="connsiteX0" fmla="*/ 449102 w 898204"/>
              <a:gd name="connsiteY0" fmla="*/ 0 h 898204"/>
              <a:gd name="connsiteX1" fmla="*/ 898204 w 898204"/>
              <a:gd name="connsiteY1" fmla="*/ 449102 h 898204"/>
              <a:gd name="connsiteX2" fmla="*/ 449102 w 898204"/>
              <a:gd name="connsiteY2" fmla="*/ 898204 h 898204"/>
              <a:gd name="connsiteX3" fmla="*/ 0 w 898204"/>
              <a:gd name="connsiteY3" fmla="*/ 449102 h 898204"/>
              <a:gd name="connsiteX4" fmla="*/ 449102 w 898204"/>
              <a:gd name="connsiteY4" fmla="*/ 0 h 898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204" h="898204">
                <a:moveTo>
                  <a:pt x="449102" y="0"/>
                </a:moveTo>
                <a:cubicBezTo>
                  <a:pt x="697134" y="0"/>
                  <a:pt x="898204" y="201070"/>
                  <a:pt x="898204" y="449102"/>
                </a:cubicBezTo>
                <a:cubicBezTo>
                  <a:pt x="898204" y="697134"/>
                  <a:pt x="697134" y="898204"/>
                  <a:pt x="449102" y="898204"/>
                </a:cubicBezTo>
                <a:cubicBezTo>
                  <a:pt x="201070" y="898204"/>
                  <a:pt x="0" y="697134"/>
                  <a:pt x="0" y="449102"/>
                </a:cubicBezTo>
                <a:cubicBezTo>
                  <a:pt x="0" y="201070"/>
                  <a:pt x="201070" y="0"/>
                  <a:pt x="449102" y="0"/>
                </a:cubicBezTo>
                <a:close/>
              </a:path>
            </a:pathLst>
          </a:custGeom>
        </p:spPr>
        <p:txBody>
          <a:bodyPr wrap="square">
            <a:noAutofit/>
          </a:bodyPr>
          <a:lstStyle>
            <a:lvl1pPr>
              <a:defRPr sz="1600" b="0" i="0">
                <a:latin typeface="Arial" panose="020B0604020202020204" pitchFamily="34" charset="0"/>
                <a:cs typeface="Arial" panose="020B0604020202020204" pitchFamily="34" charset="0"/>
              </a:defRPr>
            </a:lvl1pPr>
          </a:lstStyle>
          <a:p>
            <a:endParaRPr lang="en-GB" dirty="0"/>
          </a:p>
        </p:txBody>
      </p:sp>
      <p:sp>
        <p:nvSpPr>
          <p:cNvPr id="22" name="Picture Placeholder 21"/>
          <p:cNvSpPr>
            <a:spLocks noGrp="1"/>
          </p:cNvSpPr>
          <p:nvPr>
            <p:ph type="pic" sz="quarter" idx="12"/>
          </p:nvPr>
        </p:nvSpPr>
        <p:spPr>
          <a:xfrm>
            <a:off x="9380407" y="1495925"/>
            <a:ext cx="898204" cy="898204"/>
          </a:xfrm>
          <a:custGeom>
            <a:avLst/>
            <a:gdLst>
              <a:gd name="connsiteX0" fmla="*/ 449102 w 898204"/>
              <a:gd name="connsiteY0" fmla="*/ 0 h 898204"/>
              <a:gd name="connsiteX1" fmla="*/ 898204 w 898204"/>
              <a:gd name="connsiteY1" fmla="*/ 449102 h 898204"/>
              <a:gd name="connsiteX2" fmla="*/ 449102 w 898204"/>
              <a:gd name="connsiteY2" fmla="*/ 898204 h 898204"/>
              <a:gd name="connsiteX3" fmla="*/ 0 w 898204"/>
              <a:gd name="connsiteY3" fmla="*/ 449102 h 898204"/>
              <a:gd name="connsiteX4" fmla="*/ 449102 w 898204"/>
              <a:gd name="connsiteY4" fmla="*/ 0 h 898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204" h="898204">
                <a:moveTo>
                  <a:pt x="449102" y="0"/>
                </a:moveTo>
                <a:cubicBezTo>
                  <a:pt x="697134" y="0"/>
                  <a:pt x="898204" y="201070"/>
                  <a:pt x="898204" y="449102"/>
                </a:cubicBezTo>
                <a:cubicBezTo>
                  <a:pt x="898204" y="697134"/>
                  <a:pt x="697134" y="898204"/>
                  <a:pt x="449102" y="898204"/>
                </a:cubicBezTo>
                <a:cubicBezTo>
                  <a:pt x="201070" y="898204"/>
                  <a:pt x="0" y="697134"/>
                  <a:pt x="0" y="449102"/>
                </a:cubicBezTo>
                <a:cubicBezTo>
                  <a:pt x="0" y="201070"/>
                  <a:pt x="201070" y="0"/>
                  <a:pt x="449102" y="0"/>
                </a:cubicBezTo>
                <a:close/>
              </a:path>
            </a:pathLst>
          </a:custGeom>
        </p:spPr>
        <p:txBody>
          <a:bodyPr wrap="square">
            <a:noAutofit/>
          </a:bodyPr>
          <a:lstStyle>
            <a:lvl1pPr>
              <a:defRPr sz="1600" b="0" i="0">
                <a:latin typeface="Arial" panose="020B0604020202020204" pitchFamily="34" charset="0"/>
                <a:cs typeface="Arial" panose="020B0604020202020204" pitchFamily="34" charset="0"/>
              </a:defRPr>
            </a:lvl1pPr>
          </a:lstStyle>
          <a:p>
            <a:endParaRPr lang="en-GB" dirty="0"/>
          </a:p>
        </p:txBody>
      </p:sp>
      <p:sp>
        <p:nvSpPr>
          <p:cNvPr id="25" name="Picture Placeholder 24"/>
          <p:cNvSpPr>
            <a:spLocks noGrp="1"/>
          </p:cNvSpPr>
          <p:nvPr>
            <p:ph type="pic" sz="quarter" idx="13"/>
          </p:nvPr>
        </p:nvSpPr>
        <p:spPr>
          <a:xfrm>
            <a:off x="1913393" y="4108497"/>
            <a:ext cx="898204" cy="898204"/>
          </a:xfrm>
          <a:custGeom>
            <a:avLst/>
            <a:gdLst>
              <a:gd name="connsiteX0" fmla="*/ 449102 w 898204"/>
              <a:gd name="connsiteY0" fmla="*/ 0 h 898204"/>
              <a:gd name="connsiteX1" fmla="*/ 898204 w 898204"/>
              <a:gd name="connsiteY1" fmla="*/ 449102 h 898204"/>
              <a:gd name="connsiteX2" fmla="*/ 449102 w 898204"/>
              <a:gd name="connsiteY2" fmla="*/ 898204 h 898204"/>
              <a:gd name="connsiteX3" fmla="*/ 0 w 898204"/>
              <a:gd name="connsiteY3" fmla="*/ 449102 h 898204"/>
              <a:gd name="connsiteX4" fmla="*/ 449102 w 898204"/>
              <a:gd name="connsiteY4" fmla="*/ 0 h 898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204" h="898204">
                <a:moveTo>
                  <a:pt x="449102" y="0"/>
                </a:moveTo>
                <a:cubicBezTo>
                  <a:pt x="697134" y="0"/>
                  <a:pt x="898204" y="201070"/>
                  <a:pt x="898204" y="449102"/>
                </a:cubicBezTo>
                <a:cubicBezTo>
                  <a:pt x="898204" y="697134"/>
                  <a:pt x="697134" y="898204"/>
                  <a:pt x="449102" y="898204"/>
                </a:cubicBezTo>
                <a:cubicBezTo>
                  <a:pt x="201070" y="898204"/>
                  <a:pt x="0" y="697134"/>
                  <a:pt x="0" y="449102"/>
                </a:cubicBezTo>
                <a:cubicBezTo>
                  <a:pt x="0" y="201070"/>
                  <a:pt x="201070" y="0"/>
                  <a:pt x="449102" y="0"/>
                </a:cubicBezTo>
                <a:close/>
              </a:path>
            </a:pathLst>
          </a:custGeom>
        </p:spPr>
        <p:txBody>
          <a:bodyPr wrap="square">
            <a:noAutofit/>
          </a:bodyPr>
          <a:lstStyle>
            <a:lvl1pPr>
              <a:defRPr sz="1600" b="0" i="0">
                <a:latin typeface="Arial" panose="020B0604020202020204" pitchFamily="34" charset="0"/>
                <a:cs typeface="Arial" panose="020B0604020202020204" pitchFamily="34" charset="0"/>
              </a:defRPr>
            </a:lvl1pPr>
          </a:lstStyle>
          <a:p>
            <a:endParaRPr lang="en-GB" dirty="0"/>
          </a:p>
        </p:txBody>
      </p:sp>
      <p:sp>
        <p:nvSpPr>
          <p:cNvPr id="26" name="Picture Placeholder 25"/>
          <p:cNvSpPr>
            <a:spLocks noGrp="1"/>
          </p:cNvSpPr>
          <p:nvPr>
            <p:ph type="pic" sz="quarter" idx="14"/>
          </p:nvPr>
        </p:nvSpPr>
        <p:spPr>
          <a:xfrm>
            <a:off x="5646899" y="4108497"/>
            <a:ext cx="898204" cy="898204"/>
          </a:xfrm>
          <a:custGeom>
            <a:avLst/>
            <a:gdLst>
              <a:gd name="connsiteX0" fmla="*/ 449102 w 898204"/>
              <a:gd name="connsiteY0" fmla="*/ 0 h 898204"/>
              <a:gd name="connsiteX1" fmla="*/ 898204 w 898204"/>
              <a:gd name="connsiteY1" fmla="*/ 449102 h 898204"/>
              <a:gd name="connsiteX2" fmla="*/ 449102 w 898204"/>
              <a:gd name="connsiteY2" fmla="*/ 898204 h 898204"/>
              <a:gd name="connsiteX3" fmla="*/ 0 w 898204"/>
              <a:gd name="connsiteY3" fmla="*/ 449102 h 898204"/>
              <a:gd name="connsiteX4" fmla="*/ 449102 w 898204"/>
              <a:gd name="connsiteY4" fmla="*/ 0 h 898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204" h="898204">
                <a:moveTo>
                  <a:pt x="449102" y="0"/>
                </a:moveTo>
                <a:cubicBezTo>
                  <a:pt x="697134" y="0"/>
                  <a:pt x="898204" y="201070"/>
                  <a:pt x="898204" y="449102"/>
                </a:cubicBezTo>
                <a:cubicBezTo>
                  <a:pt x="898204" y="697134"/>
                  <a:pt x="697134" y="898204"/>
                  <a:pt x="449102" y="898204"/>
                </a:cubicBezTo>
                <a:cubicBezTo>
                  <a:pt x="201070" y="898204"/>
                  <a:pt x="0" y="697134"/>
                  <a:pt x="0" y="449102"/>
                </a:cubicBezTo>
                <a:cubicBezTo>
                  <a:pt x="0" y="201070"/>
                  <a:pt x="201070" y="0"/>
                  <a:pt x="449102" y="0"/>
                </a:cubicBezTo>
                <a:close/>
              </a:path>
            </a:pathLst>
          </a:custGeom>
        </p:spPr>
        <p:txBody>
          <a:bodyPr wrap="square">
            <a:noAutofit/>
          </a:bodyPr>
          <a:lstStyle>
            <a:lvl1pPr>
              <a:defRPr sz="1600" b="0" i="0">
                <a:latin typeface="Arial" panose="020B0604020202020204" pitchFamily="34" charset="0"/>
                <a:cs typeface="Arial" panose="020B0604020202020204" pitchFamily="34" charset="0"/>
              </a:defRPr>
            </a:lvl1pPr>
          </a:lstStyle>
          <a:p>
            <a:endParaRPr lang="en-GB" dirty="0"/>
          </a:p>
        </p:txBody>
      </p:sp>
      <p:sp>
        <p:nvSpPr>
          <p:cNvPr id="21" name="Picture Placeholder 20"/>
          <p:cNvSpPr>
            <a:spLocks noGrp="1"/>
          </p:cNvSpPr>
          <p:nvPr>
            <p:ph type="pic" sz="quarter" idx="15"/>
          </p:nvPr>
        </p:nvSpPr>
        <p:spPr>
          <a:xfrm>
            <a:off x="9380407" y="4108497"/>
            <a:ext cx="898204" cy="898204"/>
          </a:xfrm>
          <a:custGeom>
            <a:avLst/>
            <a:gdLst>
              <a:gd name="connsiteX0" fmla="*/ 449102 w 898204"/>
              <a:gd name="connsiteY0" fmla="*/ 0 h 898204"/>
              <a:gd name="connsiteX1" fmla="*/ 898204 w 898204"/>
              <a:gd name="connsiteY1" fmla="*/ 449102 h 898204"/>
              <a:gd name="connsiteX2" fmla="*/ 449102 w 898204"/>
              <a:gd name="connsiteY2" fmla="*/ 898204 h 898204"/>
              <a:gd name="connsiteX3" fmla="*/ 0 w 898204"/>
              <a:gd name="connsiteY3" fmla="*/ 449102 h 898204"/>
              <a:gd name="connsiteX4" fmla="*/ 449102 w 898204"/>
              <a:gd name="connsiteY4" fmla="*/ 0 h 898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204" h="898204">
                <a:moveTo>
                  <a:pt x="449102" y="0"/>
                </a:moveTo>
                <a:cubicBezTo>
                  <a:pt x="697134" y="0"/>
                  <a:pt x="898204" y="201070"/>
                  <a:pt x="898204" y="449102"/>
                </a:cubicBezTo>
                <a:cubicBezTo>
                  <a:pt x="898204" y="697134"/>
                  <a:pt x="697134" y="898204"/>
                  <a:pt x="449102" y="898204"/>
                </a:cubicBezTo>
                <a:cubicBezTo>
                  <a:pt x="201070" y="898204"/>
                  <a:pt x="0" y="697134"/>
                  <a:pt x="0" y="449102"/>
                </a:cubicBezTo>
                <a:cubicBezTo>
                  <a:pt x="0" y="201070"/>
                  <a:pt x="201070" y="0"/>
                  <a:pt x="449102" y="0"/>
                </a:cubicBezTo>
                <a:close/>
              </a:path>
            </a:pathLst>
          </a:custGeom>
        </p:spPr>
        <p:txBody>
          <a:bodyPr wrap="square">
            <a:noAutofit/>
          </a:bodyPr>
          <a:lstStyle>
            <a:lvl1pPr>
              <a:defRPr sz="1600" b="0" i="0">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407072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3E1F86DB-ABB4-44D7-A35E-9DD296B8ECED}" type="datetimeFigureOut">
              <a:rPr lang="sk-SK" smtClean="0"/>
              <a:t>26.10.2023</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02977898-9704-4B5C-948A-3236ED797175}" type="slidenum">
              <a:rPr lang="sk-SK" smtClean="0"/>
              <a:t>‹#›</a:t>
            </a:fld>
            <a:endParaRPr lang="sk-SK"/>
          </a:p>
        </p:txBody>
      </p:sp>
    </p:spTree>
    <p:extLst>
      <p:ext uri="{BB962C8B-B14F-4D97-AF65-F5344CB8AC3E}">
        <p14:creationId xmlns:p14="http://schemas.microsoft.com/office/powerpoint/2010/main" val="160016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objekt pr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Zástupný objekt pre dátum 3"/>
          <p:cNvSpPr>
            <a:spLocks noGrp="1"/>
          </p:cNvSpPr>
          <p:nvPr>
            <p:ph type="dt" sz="half" idx="10"/>
          </p:nvPr>
        </p:nvSpPr>
        <p:spPr/>
        <p:txBody>
          <a:bodyPr/>
          <a:lstStyle/>
          <a:p>
            <a:fld id="{3E1F86DB-ABB4-44D7-A35E-9DD296B8ECED}" type="datetimeFigureOut">
              <a:rPr lang="sk-SK" smtClean="0"/>
              <a:t>26.10.2023</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02977898-9704-4B5C-948A-3236ED797175}" type="slidenum">
              <a:rPr lang="sk-SK" smtClean="0"/>
              <a:t>‹#›</a:t>
            </a:fld>
            <a:endParaRPr lang="sk-SK"/>
          </a:p>
        </p:txBody>
      </p:sp>
    </p:spTree>
    <p:extLst>
      <p:ext uri="{BB962C8B-B14F-4D97-AF65-F5344CB8AC3E}">
        <p14:creationId xmlns:p14="http://schemas.microsoft.com/office/powerpoint/2010/main" val="43896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sz="half" idx="1"/>
          </p:nvPr>
        </p:nvSpPr>
        <p:spPr>
          <a:xfrm>
            <a:off x="838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obsah 3"/>
          <p:cNvSpPr>
            <a:spLocks noGrp="1"/>
          </p:cNvSpPr>
          <p:nvPr>
            <p:ph sz="half" idx="2"/>
          </p:nvPr>
        </p:nvSpPr>
        <p:spPr>
          <a:xfrm>
            <a:off x="6172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dátum 4"/>
          <p:cNvSpPr>
            <a:spLocks noGrp="1"/>
          </p:cNvSpPr>
          <p:nvPr>
            <p:ph type="dt" sz="half" idx="10"/>
          </p:nvPr>
        </p:nvSpPr>
        <p:spPr/>
        <p:txBody>
          <a:bodyPr/>
          <a:lstStyle/>
          <a:p>
            <a:fld id="{3E1F86DB-ABB4-44D7-A35E-9DD296B8ECED}" type="datetimeFigureOut">
              <a:rPr lang="sk-SK" smtClean="0"/>
              <a:t>26.10.2023</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02977898-9704-4B5C-948A-3236ED797175}" type="slidenum">
              <a:rPr lang="sk-SK" smtClean="0"/>
              <a:t>‹#›</a:t>
            </a:fld>
            <a:endParaRPr lang="sk-SK"/>
          </a:p>
        </p:txBody>
      </p:sp>
    </p:spTree>
    <p:extLst>
      <p:ext uri="{BB962C8B-B14F-4D97-AF65-F5344CB8AC3E}">
        <p14:creationId xmlns:p14="http://schemas.microsoft.com/office/powerpoint/2010/main" val="327568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objekt pr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objekt pre obsah 3"/>
          <p:cNvSpPr>
            <a:spLocks noGrp="1"/>
          </p:cNvSpPr>
          <p:nvPr>
            <p:ph sz="half" idx="2"/>
          </p:nvPr>
        </p:nvSpPr>
        <p:spPr>
          <a:xfrm>
            <a:off x="839788" y="2505075"/>
            <a:ext cx="5157787"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objekt pre obsah 5"/>
          <p:cNvSpPr>
            <a:spLocks noGrp="1"/>
          </p:cNvSpPr>
          <p:nvPr>
            <p:ph sz="quarter" idx="4"/>
          </p:nvPr>
        </p:nvSpPr>
        <p:spPr>
          <a:xfrm>
            <a:off x="6172200" y="2505075"/>
            <a:ext cx="5183188"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objekt pre dátum 6"/>
          <p:cNvSpPr>
            <a:spLocks noGrp="1"/>
          </p:cNvSpPr>
          <p:nvPr>
            <p:ph type="dt" sz="half" idx="10"/>
          </p:nvPr>
        </p:nvSpPr>
        <p:spPr/>
        <p:txBody>
          <a:bodyPr/>
          <a:lstStyle/>
          <a:p>
            <a:fld id="{3E1F86DB-ABB4-44D7-A35E-9DD296B8ECED}" type="datetimeFigureOut">
              <a:rPr lang="sk-SK" smtClean="0"/>
              <a:t>26.10.2023</a:t>
            </a:fld>
            <a:endParaRPr lang="sk-SK"/>
          </a:p>
        </p:txBody>
      </p:sp>
      <p:sp>
        <p:nvSpPr>
          <p:cNvPr id="8" name="Zástupný objekt pre pätu 7"/>
          <p:cNvSpPr>
            <a:spLocks noGrp="1"/>
          </p:cNvSpPr>
          <p:nvPr>
            <p:ph type="ftr" sz="quarter" idx="11"/>
          </p:nvPr>
        </p:nvSpPr>
        <p:spPr/>
        <p:txBody>
          <a:bodyPr/>
          <a:lstStyle/>
          <a:p>
            <a:endParaRPr lang="sk-SK"/>
          </a:p>
        </p:txBody>
      </p:sp>
      <p:sp>
        <p:nvSpPr>
          <p:cNvPr id="9" name="Zástupný objekt pre číslo snímky 8"/>
          <p:cNvSpPr>
            <a:spLocks noGrp="1"/>
          </p:cNvSpPr>
          <p:nvPr>
            <p:ph type="sldNum" sz="quarter" idx="12"/>
          </p:nvPr>
        </p:nvSpPr>
        <p:spPr/>
        <p:txBody>
          <a:bodyPr/>
          <a:lstStyle/>
          <a:p>
            <a:fld id="{02977898-9704-4B5C-948A-3236ED797175}" type="slidenum">
              <a:rPr lang="sk-SK" smtClean="0"/>
              <a:t>‹#›</a:t>
            </a:fld>
            <a:endParaRPr lang="sk-SK"/>
          </a:p>
        </p:txBody>
      </p:sp>
    </p:spTree>
    <p:extLst>
      <p:ext uri="{BB962C8B-B14F-4D97-AF65-F5344CB8AC3E}">
        <p14:creationId xmlns:p14="http://schemas.microsoft.com/office/powerpoint/2010/main" val="333104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dátum 2"/>
          <p:cNvSpPr>
            <a:spLocks noGrp="1"/>
          </p:cNvSpPr>
          <p:nvPr>
            <p:ph type="dt" sz="half" idx="10"/>
          </p:nvPr>
        </p:nvSpPr>
        <p:spPr/>
        <p:txBody>
          <a:bodyPr/>
          <a:lstStyle/>
          <a:p>
            <a:fld id="{3E1F86DB-ABB4-44D7-A35E-9DD296B8ECED}" type="datetimeFigureOut">
              <a:rPr lang="sk-SK" smtClean="0"/>
              <a:t>26.10.2023</a:t>
            </a:fld>
            <a:endParaRPr lang="sk-SK"/>
          </a:p>
        </p:txBody>
      </p:sp>
      <p:sp>
        <p:nvSpPr>
          <p:cNvPr id="4" name="Zástupný objekt pre pätu 3"/>
          <p:cNvSpPr>
            <a:spLocks noGrp="1"/>
          </p:cNvSpPr>
          <p:nvPr>
            <p:ph type="ftr" sz="quarter" idx="11"/>
          </p:nvPr>
        </p:nvSpPr>
        <p:spPr/>
        <p:txBody>
          <a:bodyPr/>
          <a:lstStyle/>
          <a:p>
            <a:endParaRPr lang="sk-SK"/>
          </a:p>
        </p:txBody>
      </p:sp>
      <p:sp>
        <p:nvSpPr>
          <p:cNvPr id="5" name="Zástupný objekt pre číslo snímky 4"/>
          <p:cNvSpPr>
            <a:spLocks noGrp="1"/>
          </p:cNvSpPr>
          <p:nvPr>
            <p:ph type="sldNum" sz="quarter" idx="12"/>
          </p:nvPr>
        </p:nvSpPr>
        <p:spPr/>
        <p:txBody>
          <a:bodyPr/>
          <a:lstStyle/>
          <a:p>
            <a:fld id="{02977898-9704-4B5C-948A-3236ED797175}" type="slidenum">
              <a:rPr lang="sk-SK" smtClean="0"/>
              <a:t>‹#›</a:t>
            </a:fld>
            <a:endParaRPr lang="sk-SK"/>
          </a:p>
        </p:txBody>
      </p:sp>
    </p:spTree>
    <p:extLst>
      <p:ext uri="{BB962C8B-B14F-4D97-AF65-F5344CB8AC3E}">
        <p14:creationId xmlns:p14="http://schemas.microsoft.com/office/powerpoint/2010/main" val="11341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p:cNvSpPr>
            <a:spLocks noGrp="1"/>
          </p:cNvSpPr>
          <p:nvPr>
            <p:ph type="dt" sz="half" idx="10"/>
          </p:nvPr>
        </p:nvSpPr>
        <p:spPr/>
        <p:txBody>
          <a:bodyPr/>
          <a:lstStyle/>
          <a:p>
            <a:fld id="{3E1F86DB-ABB4-44D7-A35E-9DD296B8ECED}" type="datetimeFigureOut">
              <a:rPr lang="sk-SK" smtClean="0"/>
              <a:t>26.10.2023</a:t>
            </a:fld>
            <a:endParaRPr lang="sk-SK"/>
          </a:p>
        </p:txBody>
      </p:sp>
      <p:sp>
        <p:nvSpPr>
          <p:cNvPr id="3" name="Zástupný objekt pre pätu 2"/>
          <p:cNvSpPr>
            <a:spLocks noGrp="1"/>
          </p:cNvSpPr>
          <p:nvPr>
            <p:ph type="ftr" sz="quarter" idx="11"/>
          </p:nvPr>
        </p:nvSpPr>
        <p:spPr/>
        <p:txBody>
          <a:bodyPr/>
          <a:lstStyle/>
          <a:p>
            <a:endParaRPr lang="sk-SK"/>
          </a:p>
        </p:txBody>
      </p:sp>
      <p:sp>
        <p:nvSpPr>
          <p:cNvPr id="4" name="Zástupný objekt pre číslo snímky 3"/>
          <p:cNvSpPr>
            <a:spLocks noGrp="1"/>
          </p:cNvSpPr>
          <p:nvPr>
            <p:ph type="sldNum" sz="quarter" idx="12"/>
          </p:nvPr>
        </p:nvSpPr>
        <p:spPr/>
        <p:txBody>
          <a:bodyPr/>
          <a:lstStyle/>
          <a:p>
            <a:fld id="{02977898-9704-4B5C-948A-3236ED797175}" type="slidenum">
              <a:rPr lang="sk-SK" smtClean="0"/>
              <a:t>‹#›</a:t>
            </a:fld>
            <a:endParaRPr lang="sk-SK"/>
          </a:p>
        </p:txBody>
      </p:sp>
    </p:spTree>
    <p:extLst>
      <p:ext uri="{BB962C8B-B14F-4D97-AF65-F5344CB8AC3E}">
        <p14:creationId xmlns:p14="http://schemas.microsoft.com/office/powerpoint/2010/main" val="78116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objekt pre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fld id="{3E1F86DB-ABB4-44D7-A35E-9DD296B8ECED}" type="datetimeFigureOut">
              <a:rPr lang="sk-SK" smtClean="0"/>
              <a:t>26.10.2023</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02977898-9704-4B5C-948A-3236ED797175}" type="slidenum">
              <a:rPr lang="sk-SK" smtClean="0"/>
              <a:t>‹#›</a:t>
            </a:fld>
            <a:endParaRPr lang="sk-SK"/>
          </a:p>
        </p:txBody>
      </p:sp>
    </p:spTree>
    <p:extLst>
      <p:ext uri="{BB962C8B-B14F-4D97-AF65-F5344CB8AC3E}">
        <p14:creationId xmlns:p14="http://schemas.microsoft.com/office/powerpoint/2010/main" val="292555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objekt pre obrázo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fld id="{3E1F86DB-ABB4-44D7-A35E-9DD296B8ECED}" type="datetimeFigureOut">
              <a:rPr lang="sk-SK" smtClean="0"/>
              <a:t>26.10.2023</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02977898-9704-4B5C-948A-3236ED797175}" type="slidenum">
              <a:rPr lang="sk-SK" smtClean="0"/>
              <a:t>‹#›</a:t>
            </a:fld>
            <a:endParaRPr lang="sk-SK"/>
          </a:p>
        </p:txBody>
      </p:sp>
    </p:spTree>
    <p:extLst>
      <p:ext uri="{BB962C8B-B14F-4D97-AF65-F5344CB8AC3E}">
        <p14:creationId xmlns:p14="http://schemas.microsoft.com/office/powerpoint/2010/main" val="177265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objekt pre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F86DB-ABB4-44D7-A35E-9DD296B8ECED}" type="datetimeFigureOut">
              <a:rPr lang="sk-SK" smtClean="0"/>
              <a:t>26.10.2023</a:t>
            </a:fld>
            <a:endParaRPr lang="sk-SK"/>
          </a:p>
        </p:txBody>
      </p:sp>
      <p:sp>
        <p:nvSpPr>
          <p:cNvPr id="5" name="Zástupný objekt pre pät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77898-9704-4B5C-948A-3236ED797175}" type="slidenum">
              <a:rPr lang="sk-SK" smtClean="0"/>
              <a:t>‹#›</a:t>
            </a:fld>
            <a:endParaRPr lang="sk-SK"/>
          </a:p>
        </p:txBody>
      </p:sp>
    </p:spTree>
    <p:extLst>
      <p:ext uri="{BB962C8B-B14F-4D97-AF65-F5344CB8AC3E}">
        <p14:creationId xmlns:p14="http://schemas.microsoft.com/office/powerpoint/2010/main" val="291320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Google Shape;159;p32">
            <a:extLst>
              <a:ext uri="{FF2B5EF4-FFF2-40B4-BE49-F238E27FC236}">
                <a16:creationId xmlns:a16="http://schemas.microsoft.com/office/drawing/2014/main" id="{88ED3783-6653-9467-3F73-4DFD19600DA4}"/>
              </a:ext>
            </a:extLst>
          </p:cNvPr>
          <p:cNvSpPr/>
          <p:nvPr/>
        </p:nvSpPr>
        <p:spPr>
          <a:xfrm>
            <a:off x="104273" y="3489158"/>
            <a:ext cx="10092165" cy="2253915"/>
          </a:xfrm>
          <a:prstGeom prst="rect">
            <a:avLst/>
          </a:prstGeom>
          <a:solidFill>
            <a:schemeClr val="bg1"/>
          </a:solidFill>
          <a:ln>
            <a:noFill/>
          </a:ln>
          <a:effectLst>
            <a:outerShdw blurRad="50800" dist="38100" dir="13500000" algn="br" rotWithShape="0">
              <a:prstClr val="black">
                <a:alpha val="40000"/>
              </a:prst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 name="Google Shape;160;p32">
            <a:extLst>
              <a:ext uri="{FF2B5EF4-FFF2-40B4-BE49-F238E27FC236}">
                <a16:creationId xmlns:a16="http://schemas.microsoft.com/office/drawing/2014/main" id="{357B7D5A-76EF-FF89-61BA-41732DAF491D}"/>
              </a:ext>
            </a:extLst>
          </p:cNvPr>
          <p:cNvSpPr txBox="1">
            <a:spLocks/>
          </p:cNvSpPr>
          <p:nvPr/>
        </p:nvSpPr>
        <p:spPr>
          <a:xfrm>
            <a:off x="635067" y="4271122"/>
            <a:ext cx="9006239" cy="91756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0" hangingPunct="0">
              <a:buSzPts val="2600"/>
            </a:pPr>
            <a:r>
              <a:rPr lang="sk-SK" altLang="sk-SK" sz="3200" b="1" dirty="0">
                <a:solidFill>
                  <a:srgbClr val="014584"/>
                </a:solidFill>
              </a:rPr>
              <a:t>Návod </a:t>
            </a:r>
            <a:r>
              <a:rPr lang="sk-SK" altLang="sk-SK" sz="3200" b="1" dirty="0" smtClean="0">
                <a:solidFill>
                  <a:srgbClr val="014584"/>
                </a:solidFill>
              </a:rPr>
              <a:t>pre lekárov na </a:t>
            </a:r>
            <a:r>
              <a:rPr lang="sk-SK" altLang="sk-SK" sz="3200" b="1" dirty="0">
                <a:solidFill>
                  <a:srgbClr val="014584"/>
                </a:solidFill>
              </a:rPr>
              <a:t>potvrdzovanie </a:t>
            </a:r>
            <a:r>
              <a:rPr lang="sk-SK" altLang="sk-SK" sz="3200" b="1" dirty="0" smtClean="0">
                <a:solidFill>
                  <a:srgbClr val="014584"/>
                </a:solidFill>
              </a:rPr>
              <a:t>tlačiva </a:t>
            </a:r>
            <a:r>
              <a:rPr lang="sk-SK" altLang="sk-SK" sz="3200" b="1" dirty="0">
                <a:solidFill>
                  <a:srgbClr val="014584"/>
                </a:solidFill>
              </a:rPr>
              <a:t>Žiadosť o </a:t>
            </a:r>
            <a:r>
              <a:rPr lang="sk-SK" altLang="sk-SK" sz="3200" b="1" dirty="0" smtClean="0">
                <a:solidFill>
                  <a:srgbClr val="014584"/>
                </a:solidFill>
              </a:rPr>
              <a:t>materské</a:t>
            </a:r>
            <a:endParaRPr lang="sk-SK" altLang="sk-SK" sz="3200" b="1" dirty="0">
              <a:solidFill>
                <a:srgbClr val="014584"/>
              </a:solidFill>
            </a:endParaRPr>
          </a:p>
        </p:txBody>
      </p:sp>
      <p:sp>
        <p:nvSpPr>
          <p:cNvPr id="8" name="Google Shape;162;p32">
            <a:extLst>
              <a:ext uri="{FF2B5EF4-FFF2-40B4-BE49-F238E27FC236}">
                <a16:creationId xmlns:a16="http://schemas.microsoft.com/office/drawing/2014/main" id="{A2DBEC01-5C65-942B-F052-8FEFCFCE6574}"/>
              </a:ext>
            </a:extLst>
          </p:cNvPr>
          <p:cNvSpPr txBox="1">
            <a:spLocks/>
          </p:cNvSpPr>
          <p:nvPr/>
        </p:nvSpPr>
        <p:spPr>
          <a:xfrm>
            <a:off x="673709" y="5061098"/>
            <a:ext cx="9991600" cy="813396"/>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0" hangingPunct="0"/>
            <a:r>
              <a:rPr lang="sk-SK" altLang="sk-SK" sz="1600" b="1" dirty="0"/>
              <a:t>Sociálna </a:t>
            </a:r>
            <a:r>
              <a:rPr lang="sk-SK" altLang="sk-SK" sz="1600" b="1" dirty="0" smtClean="0"/>
              <a:t>poisťovňa</a:t>
            </a:r>
            <a:endParaRPr lang="sk-SK" altLang="sk-SK" sz="1600" b="1" dirty="0"/>
          </a:p>
        </p:txBody>
      </p:sp>
      <p:sp>
        <p:nvSpPr>
          <p:cNvPr id="9" name="Pravouholník 8">
            <a:extLst>
              <a:ext uri="{FF2B5EF4-FFF2-40B4-BE49-F238E27FC236}">
                <a16:creationId xmlns:a16="http://schemas.microsoft.com/office/drawing/2014/main" id="{BB8CB45A-93AB-224D-86F3-E32CCB10CA4E}"/>
              </a:ext>
            </a:extLst>
          </p:cNvPr>
          <p:cNvSpPr>
            <a:spLocks noGrp="1" noRot="1" noMove="1" noResize="1" noEditPoints="1" noAdjustHandles="1" noChangeArrowheads="1" noChangeShapeType="1"/>
          </p:cNvSpPr>
          <p:nvPr/>
        </p:nvSpPr>
        <p:spPr>
          <a:xfrm>
            <a:off x="-1" y="5734981"/>
            <a:ext cx="3382684" cy="139515"/>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10" name="Pravouholník 9">
            <a:extLst>
              <a:ext uri="{FF2B5EF4-FFF2-40B4-BE49-F238E27FC236}">
                <a16:creationId xmlns:a16="http://schemas.microsoft.com/office/drawing/2014/main" id="{BCCE9571-9336-2981-8B68-0D5C4D91B732}"/>
              </a:ext>
            </a:extLst>
          </p:cNvPr>
          <p:cNvSpPr>
            <a:spLocks noGrp="1" noRot="1" noMove="1" noResize="1" noEditPoints="1" noAdjustHandles="1" noChangeArrowheads="1" noChangeShapeType="1"/>
          </p:cNvSpPr>
          <p:nvPr/>
        </p:nvSpPr>
        <p:spPr>
          <a:xfrm>
            <a:off x="3382683" y="5734980"/>
            <a:ext cx="3382684" cy="139515"/>
          </a:xfrm>
          <a:prstGeom prst="rect">
            <a:avLst/>
          </a:prstGeom>
          <a:solidFill>
            <a:srgbClr val="014584">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11" name="Pravouholník 10">
            <a:extLst>
              <a:ext uri="{FF2B5EF4-FFF2-40B4-BE49-F238E27FC236}">
                <a16:creationId xmlns:a16="http://schemas.microsoft.com/office/drawing/2014/main" id="{ADDB6915-EA37-3D3F-9E09-E1A878514322}"/>
              </a:ext>
            </a:extLst>
          </p:cNvPr>
          <p:cNvSpPr>
            <a:spLocks noGrp="1" noRot="1" noMove="1" noResize="1" noEditPoints="1" noAdjustHandles="1" noChangeArrowheads="1" noChangeShapeType="1"/>
          </p:cNvSpPr>
          <p:nvPr/>
        </p:nvSpPr>
        <p:spPr>
          <a:xfrm>
            <a:off x="6765365" y="5734980"/>
            <a:ext cx="3431073" cy="139515"/>
          </a:xfrm>
          <a:prstGeom prst="rect">
            <a:avLst/>
          </a:prstGeom>
          <a:solidFill>
            <a:srgbClr val="EC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pic>
        <p:nvPicPr>
          <p:cNvPr id="12" name="Obrázok 11">
            <a:extLst>
              <a:ext uri="{FF2B5EF4-FFF2-40B4-BE49-F238E27FC236}">
                <a16:creationId xmlns:a16="http://schemas.microsoft.com/office/drawing/2014/main" id="{BDA71239-2C8D-97D0-B50E-98A8966B9015}"/>
              </a:ext>
            </a:extLst>
          </p:cNvPr>
          <p:cNvPicPr>
            <a:picLocks noGrp="1" noRot="1" noChangeAspect="1" noMove="1" noResize="1" noEditPoints="1" noAdjustHandles="1" noChangeArrowheads="1" noChangeShapeType="1" noCrop="1"/>
          </p:cNvPicPr>
          <p:nvPr/>
        </p:nvPicPr>
        <p:blipFill>
          <a:blip r:embed="rId3"/>
          <a:stretch>
            <a:fillRect/>
          </a:stretch>
        </p:blipFill>
        <p:spPr>
          <a:xfrm>
            <a:off x="10552061" y="441522"/>
            <a:ext cx="1159171" cy="1098505"/>
          </a:xfrm>
          <a:prstGeom prst="rect">
            <a:avLst/>
          </a:prstGeom>
          <a:effectLst>
            <a:outerShdw sx="102000" sy="102000" algn="r" rotWithShape="0">
              <a:prstClr val="black">
                <a:alpha val="14151"/>
              </a:prstClr>
            </a:outerShdw>
          </a:effectLst>
        </p:spPr>
      </p:pic>
    </p:spTree>
    <p:extLst>
      <p:ext uri="{BB962C8B-B14F-4D97-AF65-F5344CB8AC3E}">
        <p14:creationId xmlns:p14="http://schemas.microsoft.com/office/powerpoint/2010/main" val="2707733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uholník 3">
            <a:extLst>
              <a:ext uri="{FF2B5EF4-FFF2-40B4-BE49-F238E27FC236}">
                <a16:creationId xmlns:a16="http://schemas.microsoft.com/office/drawing/2014/main" id="{0130462E-61F9-840E-91D3-3F0C696272C1}"/>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pic>
        <p:nvPicPr>
          <p:cNvPr id="7" name="Obrázok 6">
            <a:extLst>
              <a:ext uri="{FF2B5EF4-FFF2-40B4-BE49-F238E27FC236}">
                <a16:creationId xmlns:a16="http://schemas.microsoft.com/office/drawing/2014/main" id="{0CB45065-6340-D59B-8FA3-E558578C44D0}"/>
              </a:ext>
            </a:extLst>
          </p:cNvPr>
          <p:cNvPicPr>
            <a:picLocks noGrp="1" noRot="1" noChangeAspect="1" noMove="1" noResize="1" noEditPoints="1" noAdjustHandles="1" noChangeArrowheads="1" noChangeShapeType="1" noCrop="1"/>
          </p:cNvPicPr>
          <p:nvPr/>
        </p:nvPicPr>
        <p:blipFill>
          <a:blip r:embed="rId2"/>
          <a:stretch>
            <a:fillRect/>
          </a:stretch>
        </p:blipFill>
        <p:spPr>
          <a:xfrm>
            <a:off x="11162167" y="215369"/>
            <a:ext cx="775543" cy="734955"/>
          </a:xfrm>
          <a:prstGeom prst="rect">
            <a:avLst/>
          </a:prstGeom>
        </p:spPr>
      </p:pic>
      <p:sp>
        <p:nvSpPr>
          <p:cNvPr id="8" name="Subtitle 2">
            <a:extLst>
              <a:ext uri="{FF2B5EF4-FFF2-40B4-BE49-F238E27FC236}">
                <a16:creationId xmlns:a16="http://schemas.microsoft.com/office/drawing/2014/main" id="{33080EF4-7101-FE0C-B5F9-55501005BCC6}"/>
              </a:ext>
            </a:extLst>
          </p:cNvPr>
          <p:cNvSpPr txBox="1">
            <a:spLocks/>
          </p:cNvSpPr>
          <p:nvPr/>
        </p:nvSpPr>
        <p:spPr>
          <a:xfrm>
            <a:off x="398199" y="1615172"/>
            <a:ext cx="11406392" cy="4889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k-SK" sz="1600" b="1" dirty="0" smtClean="0">
                <a:solidFill>
                  <a:srgbClr val="0E2A47"/>
                </a:solidFill>
                <a:latin typeface="Arial (Text)"/>
                <a:cs typeface="Arial" panose="020B0604020202020204" pitchFamily="34" charset="0"/>
                <a:sym typeface="Arial"/>
              </a:rPr>
              <a:t>Materské je </a:t>
            </a:r>
            <a:r>
              <a:rPr lang="sk-SK" sz="1600" b="1" dirty="0">
                <a:solidFill>
                  <a:srgbClr val="0E2A47"/>
                </a:solidFill>
                <a:latin typeface="Arial (Text)"/>
                <a:cs typeface="Arial" panose="020B0604020202020204" pitchFamily="34" charset="0"/>
                <a:sym typeface="Arial"/>
              </a:rPr>
              <a:t>nemocenská dávka</a:t>
            </a:r>
            <a:r>
              <a:rPr lang="sk-SK" sz="1600" dirty="0">
                <a:solidFill>
                  <a:srgbClr val="0E2A47"/>
                </a:solidFill>
                <a:latin typeface="Arial (Text)"/>
                <a:cs typeface="Arial" panose="020B0604020202020204" pitchFamily="34" charset="0"/>
                <a:sym typeface="Arial"/>
              </a:rPr>
              <a:t>, ktorú </a:t>
            </a:r>
            <a:r>
              <a:rPr lang="sk-SK" sz="1600" dirty="0" smtClean="0">
                <a:solidFill>
                  <a:srgbClr val="0E2A47"/>
                </a:solidFill>
                <a:latin typeface="Arial (Text)"/>
                <a:cs typeface="Arial" panose="020B0604020202020204" pitchFamily="34" charset="0"/>
                <a:sym typeface="Arial"/>
              </a:rPr>
              <a:t>poistenkám-matkám vypláca </a:t>
            </a:r>
            <a:r>
              <a:rPr lang="sk-SK" sz="1600" dirty="0">
                <a:solidFill>
                  <a:srgbClr val="0E2A47"/>
                </a:solidFill>
                <a:latin typeface="Arial (Text)"/>
                <a:cs typeface="Arial" panose="020B0604020202020204" pitchFamily="34" charset="0"/>
                <a:sym typeface="Arial"/>
              </a:rPr>
              <a:t>Sociálna poisťovňa </a:t>
            </a:r>
            <a:r>
              <a:rPr lang="sk-SK" sz="1600" b="1" dirty="0">
                <a:solidFill>
                  <a:srgbClr val="0E2A47"/>
                </a:solidFill>
                <a:latin typeface="Arial (Text)"/>
                <a:cs typeface="Arial" panose="020B0604020202020204" pitchFamily="34" charset="0"/>
                <a:sym typeface="Arial"/>
              </a:rPr>
              <a:t>od začiatku </a:t>
            </a:r>
            <a:r>
              <a:rPr lang="sk-SK" sz="1600" b="1" dirty="0" smtClean="0">
                <a:solidFill>
                  <a:srgbClr val="0E2A47"/>
                </a:solidFill>
                <a:latin typeface="Arial (Text)"/>
                <a:cs typeface="Arial" panose="020B0604020202020204" pitchFamily="34" charset="0"/>
                <a:sym typeface="Arial"/>
              </a:rPr>
              <a:t>6., najskôr od začiatku 8. </a:t>
            </a:r>
            <a:r>
              <a:rPr lang="sk-SK" sz="1600" b="1" dirty="0">
                <a:solidFill>
                  <a:srgbClr val="0E2A47"/>
                </a:solidFill>
                <a:latin typeface="Arial (Text)"/>
                <a:cs typeface="Arial" panose="020B0604020202020204" pitchFamily="34" charset="0"/>
                <a:sym typeface="Arial"/>
              </a:rPr>
              <a:t>týždňa pred očakávaným dňom pôrodu </a:t>
            </a:r>
            <a:r>
              <a:rPr lang="sk-SK" sz="1600" dirty="0">
                <a:solidFill>
                  <a:srgbClr val="0E2A47"/>
                </a:solidFill>
                <a:latin typeface="Arial (Text)"/>
                <a:cs typeface="Arial" panose="020B0604020202020204" pitchFamily="34" charset="0"/>
                <a:sym typeface="Arial"/>
              </a:rPr>
              <a:t>určeným </a:t>
            </a:r>
            <a:r>
              <a:rPr lang="sk-SK" sz="1600" dirty="0" smtClean="0">
                <a:solidFill>
                  <a:srgbClr val="0E2A47"/>
                </a:solidFill>
                <a:latin typeface="Arial (Text)"/>
                <a:cs typeface="Arial" panose="020B0604020202020204" pitchFamily="34" charset="0"/>
                <a:sym typeface="Arial"/>
              </a:rPr>
              <a:t>lekárom, a ak porodila skôr, odo dňa pôrodu, do zániku nároku na materské, v zásade do uplynutia 34. týždňa od vzniku nároku na materské. </a:t>
            </a:r>
            <a:endParaRPr lang="sk-SK" sz="1600" dirty="0">
              <a:solidFill>
                <a:srgbClr val="0E2A47"/>
              </a:solidFill>
              <a:latin typeface="Arial (Text)"/>
              <a:cs typeface="Arial" panose="020B0604020202020204" pitchFamily="34" charset="0"/>
              <a:sym typeface="Arial"/>
            </a:endParaRPr>
          </a:p>
          <a:p>
            <a:pPr marL="0" indent="0">
              <a:buNone/>
            </a:pPr>
            <a:r>
              <a:rPr lang="sk-SK" sz="1600" dirty="0">
                <a:solidFill>
                  <a:srgbClr val="0E2A47"/>
                </a:solidFill>
                <a:latin typeface="Arial (Text)"/>
                <a:cs typeface="Arial" panose="020B0604020202020204" pitchFamily="34" charset="0"/>
                <a:sym typeface="Arial"/>
              </a:rPr>
              <a:t> </a:t>
            </a:r>
          </a:p>
          <a:p>
            <a:pPr marL="0" indent="0">
              <a:buNone/>
            </a:pPr>
            <a:r>
              <a:rPr lang="sk-SK" sz="1600" b="1" dirty="0" smtClean="0">
                <a:solidFill>
                  <a:srgbClr val="0E2A47"/>
                </a:solidFill>
                <a:latin typeface="Arial (Text)"/>
                <a:cs typeface="Arial" panose="020B0604020202020204" pitchFamily="34" charset="0"/>
                <a:sym typeface="Arial"/>
              </a:rPr>
              <a:t>Tlačivo </a:t>
            </a:r>
            <a:r>
              <a:rPr lang="sk-SK" sz="1600" b="1" dirty="0">
                <a:solidFill>
                  <a:srgbClr val="0E2A47"/>
                </a:solidFill>
                <a:latin typeface="Arial (Text)"/>
                <a:cs typeface="Arial" panose="020B0604020202020204" pitchFamily="34" charset="0"/>
                <a:sym typeface="Arial"/>
              </a:rPr>
              <a:t>Sociálnej poisťovne k </a:t>
            </a:r>
            <a:r>
              <a:rPr lang="sk-SK" sz="1600" b="1" dirty="0" smtClean="0">
                <a:solidFill>
                  <a:srgbClr val="0E2A47"/>
                </a:solidFill>
                <a:latin typeface="Arial (Text)"/>
                <a:cs typeface="Arial" panose="020B0604020202020204" pitchFamily="34" charset="0"/>
                <a:sym typeface="Arial"/>
              </a:rPr>
              <a:t>dávke materské, ktoré poistenke potvrdzuje lekár, je</a:t>
            </a:r>
            <a:endParaRPr lang="sk-SK" sz="1600" b="1" dirty="0">
              <a:solidFill>
                <a:srgbClr val="0E2A47"/>
              </a:solidFill>
              <a:latin typeface="Arial (Text)"/>
              <a:cs typeface="Arial" panose="020B0604020202020204" pitchFamily="34" charset="0"/>
              <a:sym typeface="Arial"/>
            </a:endParaRPr>
          </a:p>
          <a:p>
            <a:r>
              <a:rPr lang="sk-SK" sz="1600" b="1" dirty="0">
                <a:solidFill>
                  <a:srgbClr val="0E2A47"/>
                </a:solidFill>
                <a:latin typeface="Arial (Text)"/>
                <a:cs typeface="Arial" panose="020B0604020202020204" pitchFamily="34" charset="0"/>
                <a:sym typeface="Arial"/>
              </a:rPr>
              <a:t>Žiadosť o </a:t>
            </a:r>
            <a:r>
              <a:rPr lang="sk-SK" sz="1600" b="1" dirty="0" smtClean="0">
                <a:solidFill>
                  <a:srgbClr val="0E2A47"/>
                </a:solidFill>
                <a:latin typeface="Arial (Text)"/>
                <a:cs typeface="Arial" panose="020B0604020202020204" pitchFamily="34" charset="0"/>
                <a:sym typeface="Arial"/>
              </a:rPr>
              <a:t>materské</a:t>
            </a:r>
            <a:r>
              <a:rPr lang="sk-SK" sz="1600" b="1" dirty="0">
                <a:solidFill>
                  <a:srgbClr val="0E2A47"/>
                </a:solidFill>
                <a:latin typeface="Arial (Text)"/>
                <a:cs typeface="Arial" panose="020B0604020202020204" pitchFamily="34" charset="0"/>
                <a:sym typeface="Arial"/>
              </a:rPr>
              <a:t> </a:t>
            </a:r>
          </a:p>
          <a:p>
            <a:pPr marL="0" indent="0">
              <a:buNone/>
            </a:pPr>
            <a:r>
              <a:rPr lang="sk-SK" sz="1600" dirty="0" smtClean="0">
                <a:solidFill>
                  <a:srgbClr val="0E2A47"/>
                </a:solidFill>
                <a:latin typeface="Arial (Text)"/>
                <a:cs typeface="Arial" panose="020B0604020202020204" pitchFamily="34" charset="0"/>
                <a:sym typeface="Arial"/>
              </a:rPr>
              <a:t>Ide </a:t>
            </a:r>
            <a:r>
              <a:rPr lang="sk-SK" sz="1600" dirty="0">
                <a:solidFill>
                  <a:srgbClr val="0E2A47"/>
                </a:solidFill>
                <a:latin typeface="Arial (Text)"/>
                <a:cs typeface="Arial" panose="020B0604020202020204" pitchFamily="34" charset="0"/>
                <a:sym typeface="Arial"/>
              </a:rPr>
              <a:t>o </a:t>
            </a:r>
            <a:r>
              <a:rPr lang="sk-SK" sz="1600" dirty="0" smtClean="0">
                <a:solidFill>
                  <a:srgbClr val="0E2A47"/>
                </a:solidFill>
                <a:latin typeface="Arial (Text)"/>
                <a:cs typeface="Arial" panose="020B0604020202020204" pitchFamily="34" charset="0"/>
                <a:sym typeface="Arial"/>
              </a:rPr>
              <a:t>tlačivo </a:t>
            </a:r>
            <a:r>
              <a:rPr lang="sk-SK" sz="1600" dirty="0">
                <a:solidFill>
                  <a:srgbClr val="0E2A47"/>
                </a:solidFill>
                <a:latin typeface="Arial (Text)"/>
                <a:cs typeface="Arial" panose="020B0604020202020204" pitchFamily="34" charset="0"/>
                <a:sym typeface="Arial"/>
              </a:rPr>
              <a:t>Sociálnej poisťovne a </a:t>
            </a:r>
            <a:r>
              <a:rPr lang="sk-SK" sz="1600" b="1" dirty="0" smtClean="0">
                <a:solidFill>
                  <a:srgbClr val="0E2A47"/>
                </a:solidFill>
                <a:latin typeface="Arial (Text)"/>
                <a:cs typeface="Arial" panose="020B0604020202020204" pitchFamily="34" charset="0"/>
                <a:sym typeface="Arial"/>
              </a:rPr>
              <a:t>slúži </a:t>
            </a:r>
            <a:r>
              <a:rPr lang="sk-SK" sz="1600" b="1" dirty="0">
                <a:solidFill>
                  <a:srgbClr val="0E2A47"/>
                </a:solidFill>
                <a:latin typeface="Arial (Text)"/>
                <a:cs typeface="Arial" panose="020B0604020202020204" pitchFamily="34" charset="0"/>
                <a:sym typeface="Arial"/>
              </a:rPr>
              <a:t>výhradne na účely výkonu sociálneho poistenia</a:t>
            </a:r>
            <a:r>
              <a:rPr lang="sk-SK" sz="1600" dirty="0">
                <a:solidFill>
                  <a:srgbClr val="0E2A47"/>
                </a:solidFill>
                <a:latin typeface="Arial (Text)"/>
                <a:cs typeface="Arial" panose="020B0604020202020204" pitchFamily="34" charset="0"/>
                <a:sym typeface="Arial"/>
              </a:rPr>
              <a:t>, t. j. pre </a:t>
            </a:r>
            <a:r>
              <a:rPr lang="sk-SK" sz="1600" dirty="0" smtClean="0">
                <a:solidFill>
                  <a:srgbClr val="0E2A47"/>
                </a:solidFill>
                <a:latin typeface="Arial (Text)"/>
                <a:cs typeface="Arial" panose="020B0604020202020204" pitchFamily="34" charset="0"/>
                <a:sym typeface="Arial"/>
              </a:rPr>
              <a:t>poistenky </a:t>
            </a:r>
            <a:r>
              <a:rPr lang="sk-SK" sz="1600" dirty="0">
                <a:solidFill>
                  <a:srgbClr val="0E2A47"/>
                </a:solidFill>
                <a:latin typeface="Arial (Text)"/>
                <a:cs typeface="Arial" panose="020B0604020202020204" pitchFamily="34" charset="0"/>
                <a:sym typeface="Arial"/>
              </a:rPr>
              <a:t>Sociálnej poisťovne. V súvislosti s ich distribúciou je potrebné sa obrátiť </a:t>
            </a:r>
            <a:r>
              <a:rPr lang="sk-SK" sz="1600" dirty="0" smtClean="0">
                <a:solidFill>
                  <a:srgbClr val="0E2A47"/>
                </a:solidFill>
                <a:latin typeface="Arial (Text)"/>
                <a:cs typeface="Arial" panose="020B0604020202020204" pitchFamily="34" charset="0"/>
                <a:sym typeface="Arial"/>
              </a:rPr>
              <a:t>na posudkového </a:t>
            </a:r>
            <a:r>
              <a:rPr lang="sk-SK" sz="1600" dirty="0">
                <a:solidFill>
                  <a:srgbClr val="0E2A47"/>
                </a:solidFill>
                <a:latin typeface="Arial (Text)"/>
                <a:cs typeface="Arial" panose="020B0604020202020204" pitchFamily="34" charset="0"/>
                <a:sym typeface="Arial"/>
              </a:rPr>
              <a:t>lekára Sociálnej poisťovne príslušného podľa miesta výkonu práce lekára. Vystavenie a potvrdenie Žiadosti o </a:t>
            </a:r>
            <a:r>
              <a:rPr lang="sk-SK" sz="1600" dirty="0" smtClean="0">
                <a:solidFill>
                  <a:srgbClr val="0E2A47"/>
                </a:solidFill>
                <a:latin typeface="Arial (Text)"/>
                <a:cs typeface="Arial" panose="020B0604020202020204" pitchFamily="34" charset="0"/>
                <a:sym typeface="Arial"/>
              </a:rPr>
              <a:t>materské </a:t>
            </a:r>
            <a:r>
              <a:rPr lang="sk-SK" sz="1600" dirty="0" smtClean="0">
                <a:solidFill>
                  <a:srgbClr val="002060"/>
                </a:solidFill>
                <a:latin typeface="Arial (Text)"/>
                <a:cs typeface="Arial" panose="020B0604020202020204" pitchFamily="34" charset="0"/>
                <a:sym typeface="Arial"/>
              </a:rPr>
              <a:t>(potvrdenie o očakávanom dni pôrodu) </a:t>
            </a:r>
            <a:r>
              <a:rPr lang="sk-SK" sz="1600" dirty="0">
                <a:solidFill>
                  <a:srgbClr val="0E2A47"/>
                </a:solidFill>
                <a:latin typeface="Arial (Text)"/>
                <a:cs typeface="Arial" panose="020B0604020202020204" pitchFamily="34" charset="0"/>
                <a:sym typeface="Arial"/>
              </a:rPr>
              <a:t>poskytovateľom zdravotnej </a:t>
            </a:r>
            <a:r>
              <a:rPr lang="sk-SK" sz="1600" dirty="0" smtClean="0">
                <a:solidFill>
                  <a:srgbClr val="0E2A47"/>
                </a:solidFill>
                <a:latin typeface="Arial (Text)"/>
                <a:cs typeface="Arial" panose="020B0604020202020204" pitchFamily="34" charset="0"/>
                <a:sym typeface="Arial"/>
              </a:rPr>
              <a:t>starostlivosti </a:t>
            </a:r>
            <a:r>
              <a:rPr lang="sk-SK" sz="1600" dirty="0">
                <a:solidFill>
                  <a:srgbClr val="0E2A47"/>
                </a:solidFill>
                <a:latin typeface="Arial (Text)"/>
                <a:cs typeface="Arial" panose="020B0604020202020204" pitchFamily="34" charset="0"/>
                <a:sym typeface="Arial"/>
              </a:rPr>
              <a:t>je </a:t>
            </a:r>
            <a:r>
              <a:rPr lang="sk-SK" sz="1600" b="1" dirty="0">
                <a:solidFill>
                  <a:srgbClr val="0E2A47"/>
                </a:solidFill>
                <a:latin typeface="Arial (Text)"/>
                <a:cs typeface="Arial" panose="020B0604020202020204" pitchFamily="34" charset="0"/>
                <a:sym typeface="Arial"/>
              </a:rPr>
              <a:t>zdravotným </a:t>
            </a:r>
            <a:r>
              <a:rPr lang="sk-SK" sz="1600" b="1" dirty="0" smtClean="0">
                <a:solidFill>
                  <a:srgbClr val="0E2A47"/>
                </a:solidFill>
                <a:latin typeface="Arial (Text)"/>
                <a:cs typeface="Arial" panose="020B0604020202020204" pitchFamily="34" charset="0"/>
                <a:sym typeface="Arial"/>
              </a:rPr>
              <a:t>výkonom na účely sociálneho poistenia</a:t>
            </a:r>
            <a:r>
              <a:rPr lang="sk-SK" sz="1600" dirty="0" smtClean="0">
                <a:solidFill>
                  <a:srgbClr val="0E2A47"/>
                </a:solidFill>
                <a:latin typeface="Arial (Text)"/>
                <a:cs typeface="Arial" panose="020B0604020202020204" pitchFamily="34" charset="0"/>
                <a:sym typeface="Arial"/>
              </a:rPr>
              <a:t>, </a:t>
            </a:r>
            <a:r>
              <a:rPr lang="sk-SK" sz="1600" dirty="0">
                <a:solidFill>
                  <a:srgbClr val="0E2A47"/>
                </a:solidFill>
                <a:latin typeface="Arial (Text)"/>
                <a:cs typeface="Arial" panose="020B0604020202020204" pitchFamily="34" charset="0"/>
                <a:sym typeface="Arial"/>
              </a:rPr>
              <a:t>ktorý uhrádza Sociálna poisťovňa</a:t>
            </a:r>
            <a:r>
              <a:rPr lang="sk-SK" sz="1600" dirty="0" smtClean="0">
                <a:solidFill>
                  <a:srgbClr val="0E2A47"/>
                </a:solidFill>
                <a:latin typeface="Arial (Text)"/>
                <a:cs typeface="Arial" panose="020B0604020202020204" pitchFamily="34" charset="0"/>
                <a:sym typeface="Arial"/>
              </a:rPr>
              <a:t>.</a:t>
            </a:r>
          </a:p>
          <a:p>
            <a:pPr marL="0" indent="0">
              <a:buNone/>
            </a:pPr>
            <a:r>
              <a:rPr lang="sk-SK" sz="1600" dirty="0">
                <a:solidFill>
                  <a:srgbClr val="FF0000"/>
                </a:solidFill>
                <a:latin typeface="Arial (Text)"/>
                <a:cs typeface="Arial" panose="020B0604020202020204" pitchFamily="34" charset="0"/>
              </a:rPr>
              <a:t>Upozorňujeme, že na rozdiel od elektronického potvrdenia o dočasnej pracovnej neschopnosti (</a:t>
            </a:r>
            <a:r>
              <a:rPr lang="sk-SK" sz="1600" dirty="0" err="1">
                <a:solidFill>
                  <a:srgbClr val="FF0000"/>
                </a:solidFill>
                <a:latin typeface="Arial (Text)"/>
                <a:cs typeface="Arial" panose="020B0604020202020204" pitchFamily="34" charset="0"/>
              </a:rPr>
              <a:t>ePN</a:t>
            </a:r>
            <a:r>
              <a:rPr lang="sk-SK" sz="1600" dirty="0">
                <a:solidFill>
                  <a:srgbClr val="FF0000"/>
                </a:solidFill>
                <a:latin typeface="Arial (Text)"/>
                <a:cs typeface="Arial" panose="020B0604020202020204" pitchFamily="34" charset="0"/>
              </a:rPr>
              <a:t>), ktoré Sociálna poisťovňa uhrádza automaticky, je vystavenie a potvrdenie </a:t>
            </a:r>
            <a:r>
              <a:rPr lang="sk-SK" sz="1600" dirty="0" smtClean="0">
                <a:solidFill>
                  <a:srgbClr val="FF0000"/>
                </a:solidFill>
                <a:latin typeface="Arial (Text)"/>
                <a:cs typeface="Arial" panose="020B0604020202020204" pitchFamily="34" charset="0"/>
              </a:rPr>
              <a:t>Žiadosti o materské potrebné </a:t>
            </a:r>
            <a:r>
              <a:rPr lang="sk-SK" sz="1600" dirty="0">
                <a:solidFill>
                  <a:srgbClr val="FF0000"/>
                </a:solidFill>
                <a:latin typeface="Arial (Text)"/>
                <a:cs typeface="Arial" panose="020B0604020202020204" pitchFamily="34" charset="0"/>
              </a:rPr>
              <a:t>vždy vykázať Sociálnej poisťovni prostredníctvom Základného zúčtovacieho dokladu, a to za príslušný kalendárny mesiac do 14. dňa nasledujúceho kalendárneho mesiaca. </a:t>
            </a:r>
          </a:p>
          <a:p>
            <a:pPr marL="0" indent="0">
              <a:buNone/>
            </a:pPr>
            <a:endParaRPr lang="sk-SK" sz="1600" dirty="0">
              <a:solidFill>
                <a:srgbClr val="0E2A47"/>
              </a:solidFill>
              <a:latin typeface="Arial (Text)"/>
              <a:cs typeface="Arial" panose="020B0604020202020204" pitchFamily="34" charset="0"/>
              <a:sym typeface="Arial"/>
            </a:endParaRPr>
          </a:p>
          <a:p>
            <a:pPr marL="0" indent="0">
              <a:lnSpc>
                <a:spcPts val="1800"/>
              </a:lnSpc>
              <a:spcBef>
                <a:spcPts val="0"/>
              </a:spcBef>
              <a:buNone/>
            </a:pPr>
            <a:endParaRPr lang="en-US" sz="1200" dirty="0">
              <a:solidFill>
                <a:srgbClr val="0E2A47"/>
              </a:solidFill>
              <a:cs typeface="Arial" panose="020B0604020202020204" pitchFamily="34" charset="0"/>
            </a:endParaRPr>
          </a:p>
          <a:p>
            <a:pPr marL="0" indent="0">
              <a:lnSpc>
                <a:spcPts val="1800"/>
              </a:lnSpc>
              <a:spcBef>
                <a:spcPts val="0"/>
              </a:spcBef>
              <a:buNone/>
            </a:pPr>
            <a:endParaRPr lang="en-US" sz="1151" dirty="0">
              <a:solidFill>
                <a:srgbClr val="0E2A47"/>
              </a:solidFill>
              <a:latin typeface="Arial" panose="020B0604020202020204" pitchFamily="34" charset="0"/>
              <a:cs typeface="Arial" panose="020B0604020202020204" pitchFamily="34" charset="0"/>
            </a:endParaRPr>
          </a:p>
          <a:p>
            <a:pPr marL="0" indent="0">
              <a:lnSpc>
                <a:spcPts val="1800"/>
              </a:lnSpc>
              <a:spcBef>
                <a:spcPts val="0"/>
              </a:spcBef>
              <a:buNone/>
            </a:pPr>
            <a:endParaRPr lang="en-US" sz="1151" dirty="0">
              <a:solidFill>
                <a:srgbClr val="0E2A47"/>
              </a:solidFill>
              <a:latin typeface="Arial" panose="020B0604020202020204" pitchFamily="34" charset="0"/>
              <a:cs typeface="Arial" panose="020B0604020202020204" pitchFamily="34" charset="0"/>
            </a:endParaRPr>
          </a:p>
        </p:txBody>
      </p:sp>
      <p:sp>
        <p:nvSpPr>
          <p:cNvPr id="10" name="Pravouholník 9">
            <a:extLst>
              <a:ext uri="{FF2B5EF4-FFF2-40B4-BE49-F238E27FC236}">
                <a16:creationId xmlns:a16="http://schemas.microsoft.com/office/drawing/2014/main" id="{2E83027E-ECAA-92E3-72CC-6559B5459666}"/>
              </a:ext>
            </a:extLst>
          </p:cNvPr>
          <p:cNvSpPr>
            <a:spLocks noGrp="1" noRot="1" noMove="1" noResize="1" noEditPoints="1" noAdjustHandles="1" noChangeArrowheads="1" noChangeShapeType="1"/>
          </p:cNvSpPr>
          <p:nvPr/>
        </p:nvSpPr>
        <p:spPr>
          <a:xfrm>
            <a:off x="1181" y="6729820"/>
            <a:ext cx="4084104" cy="148784"/>
          </a:xfrm>
          <a:prstGeom prst="rect">
            <a:avLst/>
          </a:prstGeom>
          <a:solidFill>
            <a:srgbClr val="E7E7E8"/>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11" name="Pravouholník 10">
            <a:extLst>
              <a:ext uri="{FF2B5EF4-FFF2-40B4-BE49-F238E27FC236}">
                <a16:creationId xmlns:a16="http://schemas.microsoft.com/office/drawing/2014/main" id="{208F1D58-2BA8-B104-9F59-D5AA55E49F3E}"/>
              </a:ext>
            </a:extLst>
          </p:cNvPr>
          <p:cNvSpPr>
            <a:spLocks noGrp="1" noRot="1" noMove="1" noResize="1" noEditPoints="1" noAdjustHandles="1" noChangeArrowheads="1" noChangeShapeType="1"/>
          </p:cNvSpPr>
          <p:nvPr/>
        </p:nvSpPr>
        <p:spPr>
          <a:xfrm>
            <a:off x="4085285" y="6729821"/>
            <a:ext cx="4084104" cy="148783"/>
          </a:xfrm>
          <a:prstGeom prst="rect">
            <a:avLst/>
          </a:prstGeom>
          <a:solidFill>
            <a:srgbClr val="014584"/>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12" name="Pravouholník 11">
            <a:extLst>
              <a:ext uri="{FF2B5EF4-FFF2-40B4-BE49-F238E27FC236}">
                <a16:creationId xmlns:a16="http://schemas.microsoft.com/office/drawing/2014/main" id="{BBF1F8C2-5D8E-2A54-8F1E-7B3F86299B10}"/>
              </a:ext>
            </a:extLst>
          </p:cNvPr>
          <p:cNvSpPr>
            <a:spLocks noGrp="1" noRot="1" noMove="1" noResize="1" noEditPoints="1" noAdjustHandles="1" noChangeArrowheads="1" noChangeShapeType="1"/>
          </p:cNvSpPr>
          <p:nvPr/>
        </p:nvSpPr>
        <p:spPr>
          <a:xfrm>
            <a:off x="8169390" y="6729819"/>
            <a:ext cx="4021429" cy="148783"/>
          </a:xfrm>
          <a:prstGeom prst="rect">
            <a:avLst/>
          </a:prstGeom>
          <a:solidFill>
            <a:srgbClr val="ED1D23"/>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14" name="TextBox 19">
            <a:extLst>
              <a:ext uri="{FF2B5EF4-FFF2-40B4-BE49-F238E27FC236}">
                <a16:creationId xmlns:a16="http://schemas.microsoft.com/office/drawing/2014/main" id="{12C4B9DD-F19D-5955-CB63-082198989FC1}"/>
              </a:ext>
            </a:extLst>
          </p:cNvPr>
          <p:cNvSpPr txBox="1"/>
          <p:nvPr/>
        </p:nvSpPr>
        <p:spPr>
          <a:xfrm>
            <a:off x="398199" y="452687"/>
            <a:ext cx="1960793" cy="477054"/>
          </a:xfrm>
          <a:prstGeom prst="rect">
            <a:avLst/>
          </a:prstGeom>
          <a:noFill/>
        </p:spPr>
        <p:txBody>
          <a:bodyPr wrap="none" rtlCol="0">
            <a:spAutoFit/>
          </a:bodyPr>
          <a:lstStyle/>
          <a:p>
            <a:pPr>
              <a:lnSpc>
                <a:spcPts val="3000"/>
              </a:lnSpc>
              <a:buClr>
                <a:srgbClr val="000000"/>
              </a:buClr>
              <a:buFont typeface="Arial"/>
            </a:pPr>
            <a:r>
              <a:rPr lang="sk-SK" sz="3200" b="1" dirty="0" smtClean="0">
                <a:solidFill>
                  <a:srgbClr val="124784"/>
                </a:solidFill>
                <a:latin typeface="Arial" panose="020B0604020202020204" pitchFamily="34" charset="0"/>
                <a:ea typeface="Arial"/>
                <a:cs typeface="Arial" panose="020B0604020202020204" pitchFamily="34" charset="0"/>
                <a:sym typeface="Arial"/>
              </a:rPr>
              <a:t>Materské</a:t>
            </a:r>
            <a:endParaRPr lang="en-US" sz="3200" b="1" dirty="0">
              <a:solidFill>
                <a:srgbClr val="124784"/>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6573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uholník 3">
            <a:extLst>
              <a:ext uri="{FF2B5EF4-FFF2-40B4-BE49-F238E27FC236}">
                <a16:creationId xmlns:a16="http://schemas.microsoft.com/office/drawing/2014/main" id="{0130462E-61F9-840E-91D3-3F0C696272C1}"/>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pic>
        <p:nvPicPr>
          <p:cNvPr id="7" name="Obrázok 6">
            <a:extLst>
              <a:ext uri="{FF2B5EF4-FFF2-40B4-BE49-F238E27FC236}">
                <a16:creationId xmlns:a16="http://schemas.microsoft.com/office/drawing/2014/main" id="{0CB45065-6340-D59B-8FA3-E558578C44D0}"/>
              </a:ext>
            </a:extLst>
          </p:cNvPr>
          <p:cNvPicPr>
            <a:picLocks noGrp="1" noRot="1" noChangeAspect="1" noMove="1" noResize="1" noEditPoints="1" noAdjustHandles="1" noChangeArrowheads="1" noChangeShapeType="1" noCrop="1"/>
          </p:cNvPicPr>
          <p:nvPr/>
        </p:nvPicPr>
        <p:blipFill>
          <a:blip r:embed="rId2"/>
          <a:stretch>
            <a:fillRect/>
          </a:stretch>
        </p:blipFill>
        <p:spPr>
          <a:xfrm>
            <a:off x="11162167" y="215369"/>
            <a:ext cx="775543" cy="734955"/>
          </a:xfrm>
          <a:prstGeom prst="rect">
            <a:avLst/>
          </a:prstGeom>
        </p:spPr>
      </p:pic>
      <p:sp>
        <p:nvSpPr>
          <p:cNvPr id="8" name="Subtitle 2">
            <a:extLst>
              <a:ext uri="{FF2B5EF4-FFF2-40B4-BE49-F238E27FC236}">
                <a16:creationId xmlns:a16="http://schemas.microsoft.com/office/drawing/2014/main" id="{33080EF4-7101-FE0C-B5F9-55501005BCC6}"/>
              </a:ext>
            </a:extLst>
          </p:cNvPr>
          <p:cNvSpPr txBox="1">
            <a:spLocks/>
          </p:cNvSpPr>
          <p:nvPr/>
        </p:nvSpPr>
        <p:spPr>
          <a:xfrm>
            <a:off x="398199" y="1615172"/>
            <a:ext cx="11406392" cy="4889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
            </a:pPr>
            <a:r>
              <a:rPr lang="sk-SK" sz="1800" b="1" dirty="0">
                <a:latin typeface="Arial" panose="020B0604020202020204" pitchFamily="34" charset="0"/>
                <a:cs typeface="Arial" panose="020B0604020202020204" pitchFamily="34" charset="0"/>
              </a:rPr>
              <a:t>L</a:t>
            </a:r>
            <a:r>
              <a:rPr lang="sk-SK" sz="1800" b="1" dirty="0" smtClean="0">
                <a:latin typeface="Arial" panose="020B0604020202020204" pitchFamily="34" charset="0"/>
                <a:cs typeface="Arial" panose="020B0604020202020204" pitchFamily="34" charset="0"/>
              </a:rPr>
              <a:t>ekár potvrdzuje </a:t>
            </a:r>
            <a:r>
              <a:rPr lang="sk-SK" sz="1800" b="1" dirty="0">
                <a:latin typeface="Arial" panose="020B0604020202020204" pitchFamily="34" charset="0"/>
                <a:cs typeface="Arial" panose="020B0604020202020204" pitchFamily="34" charset="0"/>
              </a:rPr>
              <a:t>iba očakávaný deň pôrodu v časti </a:t>
            </a:r>
            <a:r>
              <a:rPr lang="sk-SK" sz="1800" b="1" dirty="0" smtClean="0">
                <a:latin typeface="Arial" panose="020B0604020202020204" pitchFamily="34" charset="0"/>
                <a:cs typeface="Arial" panose="020B0604020202020204" pitchFamily="34" charset="0"/>
              </a:rPr>
              <a:t>„A. </a:t>
            </a:r>
            <a:r>
              <a:rPr lang="sk-SK" sz="1800" b="1" dirty="0">
                <a:latin typeface="Arial" panose="020B0604020202020204" pitchFamily="34" charset="0"/>
                <a:cs typeface="Arial" panose="020B0604020202020204" pitchFamily="34" charset="0"/>
              </a:rPr>
              <a:t>Potvrdenie oprávneného lekára", nie je príslušný určovať a </a:t>
            </a:r>
            <a:r>
              <a:rPr lang="sk-SK" sz="1800" b="1" dirty="0" smtClean="0">
                <a:latin typeface="Arial" panose="020B0604020202020204" pitchFamily="34" charset="0"/>
                <a:cs typeface="Arial" panose="020B0604020202020204" pitchFamily="34" charset="0"/>
              </a:rPr>
              <a:t>potvrdzovať </a:t>
            </a:r>
            <a:r>
              <a:rPr lang="sk-SK" sz="1800" b="1" dirty="0">
                <a:latin typeface="Arial" panose="020B0604020202020204" pitchFamily="34" charset="0"/>
                <a:cs typeface="Arial" panose="020B0604020202020204" pitchFamily="34" charset="0"/>
              </a:rPr>
              <a:t>dátum, od ktorého si </a:t>
            </a:r>
            <a:r>
              <a:rPr lang="sk-SK" sz="1800" b="1" dirty="0" smtClean="0">
                <a:latin typeface="Arial" panose="020B0604020202020204" pitchFamily="34" charset="0"/>
                <a:cs typeface="Arial" panose="020B0604020202020204" pitchFamily="34" charset="0"/>
              </a:rPr>
              <a:t>poistenka </a:t>
            </a:r>
            <a:r>
              <a:rPr lang="sk-SK" sz="1800" b="1" dirty="0">
                <a:latin typeface="Arial" panose="020B0604020202020204" pitchFamily="34" charset="0"/>
                <a:cs typeface="Arial" panose="020B0604020202020204" pitchFamily="34" charset="0"/>
              </a:rPr>
              <a:t>má uplatniť nárok na materské a jeho </a:t>
            </a:r>
            <a:r>
              <a:rPr lang="sk-SK" sz="1800" b="1" dirty="0" smtClean="0">
                <a:latin typeface="Arial" panose="020B0604020202020204" pitchFamily="34" charset="0"/>
                <a:cs typeface="Arial" panose="020B0604020202020204" pitchFamily="34" charset="0"/>
              </a:rPr>
              <a:t>výplatu.</a:t>
            </a:r>
            <a:r>
              <a:rPr lang="sk-SK" sz="1800" dirty="0" smtClean="0">
                <a:latin typeface="Arial" panose="020B0604020202020204" pitchFamily="34" charset="0"/>
                <a:cs typeface="Arial" panose="020B0604020202020204" pitchFamily="34" charset="0"/>
              </a:rPr>
              <a:t> </a:t>
            </a:r>
          </a:p>
          <a:p>
            <a:pPr lvl="1">
              <a:buFont typeface="Wingdings" panose="05000000000000000000" pitchFamily="2" charset="2"/>
              <a:buChar char="§"/>
            </a:pPr>
            <a:endParaRPr lang="sk-SK" sz="1800"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sk-SK" sz="1800" dirty="0">
                <a:latin typeface="Arial" panose="020B0604020202020204" pitchFamily="34" charset="0"/>
                <a:cs typeface="Arial" panose="020B0604020202020204" pitchFamily="34" charset="0"/>
              </a:rPr>
              <a:t>P</a:t>
            </a:r>
            <a:r>
              <a:rPr lang="sk-SK" sz="1800" dirty="0" smtClean="0">
                <a:latin typeface="Arial" panose="020B0604020202020204" pitchFamily="34" charset="0"/>
                <a:cs typeface="Arial" panose="020B0604020202020204" pitchFamily="34" charset="0"/>
              </a:rPr>
              <a:t>oistenka </a:t>
            </a:r>
            <a:r>
              <a:rPr lang="sk-SK" sz="1800" dirty="0">
                <a:latin typeface="Arial" panose="020B0604020202020204" pitchFamily="34" charset="0"/>
                <a:cs typeface="Arial" panose="020B0604020202020204" pitchFamily="34" charset="0"/>
              </a:rPr>
              <a:t>si dátum, od ktorého si uplatňuje nárok na materské a jeho výplatu, uvádza na Žiadosti o materské </a:t>
            </a:r>
            <a:r>
              <a:rPr lang="sk-SK" sz="1800" dirty="0" smtClean="0">
                <a:latin typeface="Arial" panose="020B0604020202020204" pitchFamily="34" charset="0"/>
                <a:cs typeface="Arial" panose="020B0604020202020204" pitchFamily="34" charset="0"/>
              </a:rPr>
              <a:t>sama.</a:t>
            </a:r>
          </a:p>
          <a:p>
            <a:pPr lvl="1">
              <a:buFont typeface="Wingdings" panose="05000000000000000000" pitchFamily="2" charset="2"/>
              <a:buChar char="§"/>
            </a:pPr>
            <a:endParaRPr lang="sk-SK" sz="1800"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sk-SK" sz="1800" dirty="0">
                <a:latin typeface="Arial" panose="020B0604020202020204" pitchFamily="34" charset="0"/>
                <a:cs typeface="Arial" panose="020B0604020202020204" pitchFamily="34" charset="0"/>
              </a:rPr>
              <a:t>P</a:t>
            </a:r>
            <a:r>
              <a:rPr lang="sk-SK" sz="1800" dirty="0" smtClean="0">
                <a:latin typeface="Arial" panose="020B0604020202020204" pitchFamily="34" charset="0"/>
                <a:cs typeface="Arial" panose="020B0604020202020204" pitchFamily="34" charset="0"/>
              </a:rPr>
              <a:t>oistenke, </a:t>
            </a:r>
            <a:r>
              <a:rPr lang="sk-SK" sz="1800" dirty="0">
                <a:latin typeface="Arial" panose="020B0604020202020204" pitchFamily="34" charset="0"/>
                <a:cs typeface="Arial" panose="020B0604020202020204" pitchFamily="34" charset="0"/>
              </a:rPr>
              <a:t>ktorá je </a:t>
            </a:r>
            <a:r>
              <a:rPr lang="sk-SK" sz="1800" b="1" dirty="0">
                <a:latin typeface="Arial" panose="020B0604020202020204" pitchFamily="34" charset="0"/>
                <a:cs typeface="Arial" panose="020B0604020202020204" pitchFamily="34" charset="0"/>
              </a:rPr>
              <a:t>dočasne práceneschopná v období šiestich týždňov pred očakávaným dňom </a:t>
            </a:r>
            <a:r>
              <a:rPr lang="sk-SK" sz="1800" dirty="0">
                <a:latin typeface="Arial" panose="020B0604020202020204" pitchFamily="34" charset="0"/>
                <a:cs typeface="Arial" panose="020B0604020202020204" pitchFamily="34" charset="0"/>
              </a:rPr>
              <a:t>pôrodu určeným lekárom, </a:t>
            </a:r>
            <a:r>
              <a:rPr lang="sk-SK" sz="1800" b="1" dirty="0">
                <a:latin typeface="Arial" panose="020B0604020202020204" pitchFamily="34" charset="0"/>
                <a:cs typeface="Arial" panose="020B0604020202020204" pitchFamily="34" charset="0"/>
              </a:rPr>
              <a:t>zaniká nárok na nemocenské od začiatku šiesteho týždňa pred očakávaným </a:t>
            </a:r>
            <a:r>
              <a:rPr lang="sk-SK" sz="1800" dirty="0">
                <a:latin typeface="Arial" panose="020B0604020202020204" pitchFamily="34" charset="0"/>
                <a:cs typeface="Arial" panose="020B0604020202020204" pitchFamily="34" charset="0"/>
              </a:rPr>
              <a:t>dňom pôrodu určeným lekárom, ak jej vznikol nárok na </a:t>
            </a:r>
            <a:r>
              <a:rPr lang="sk-SK" sz="1800" dirty="0" smtClean="0">
                <a:latin typeface="Arial" panose="020B0604020202020204" pitchFamily="34" charset="0"/>
                <a:cs typeface="Arial" panose="020B0604020202020204" pitchFamily="34" charset="0"/>
              </a:rPr>
              <a:t>materské, t. j. </a:t>
            </a:r>
            <a:r>
              <a:rPr lang="sk-SK" sz="1800" b="1" dirty="0" smtClean="0">
                <a:latin typeface="Arial" panose="020B0604020202020204" pitchFamily="34" charset="0"/>
                <a:cs typeface="Arial" panose="020B0604020202020204" pitchFamily="34" charset="0"/>
              </a:rPr>
              <a:t>dočasnú pracovnú neschopnosť by lekár nemal ukončiť skôr ako 6 týždňov pred očakávaným dňom pôrodu.</a:t>
            </a:r>
            <a:endParaRPr lang="sk-SK" sz="1800" dirty="0">
              <a:latin typeface="Arial" panose="020B0604020202020204" pitchFamily="34" charset="0"/>
              <a:cs typeface="Arial" panose="020B0604020202020204" pitchFamily="34" charset="0"/>
            </a:endParaRPr>
          </a:p>
          <a:p>
            <a:pPr>
              <a:lnSpc>
                <a:spcPts val="1800"/>
              </a:lnSpc>
              <a:spcBef>
                <a:spcPts val="0"/>
              </a:spcBef>
              <a:buFont typeface="Wingdings" panose="05000000000000000000" pitchFamily="2" charset="2"/>
              <a:buChar char="§"/>
            </a:pPr>
            <a:endParaRPr lang="en-US" sz="1800" dirty="0">
              <a:solidFill>
                <a:srgbClr val="0E2A47"/>
              </a:solidFill>
              <a:latin typeface="Arial" panose="020B0604020202020204" pitchFamily="34" charset="0"/>
              <a:cs typeface="Arial" panose="020B0604020202020204" pitchFamily="34" charset="0"/>
            </a:endParaRPr>
          </a:p>
          <a:p>
            <a:pPr>
              <a:lnSpc>
                <a:spcPts val="1800"/>
              </a:lnSpc>
              <a:spcBef>
                <a:spcPts val="0"/>
              </a:spcBef>
              <a:buFont typeface="Wingdings" panose="05000000000000000000" pitchFamily="2" charset="2"/>
              <a:buChar char="§"/>
            </a:pPr>
            <a:endParaRPr lang="en-US" sz="2000" dirty="0">
              <a:solidFill>
                <a:srgbClr val="0E2A47"/>
              </a:solidFill>
              <a:latin typeface="Arial" panose="020B0604020202020204" pitchFamily="34" charset="0"/>
              <a:cs typeface="Arial" panose="020B0604020202020204" pitchFamily="34" charset="0"/>
            </a:endParaRPr>
          </a:p>
        </p:txBody>
      </p:sp>
      <p:sp>
        <p:nvSpPr>
          <p:cNvPr id="10" name="Pravouholník 9">
            <a:extLst>
              <a:ext uri="{FF2B5EF4-FFF2-40B4-BE49-F238E27FC236}">
                <a16:creationId xmlns:a16="http://schemas.microsoft.com/office/drawing/2014/main" id="{2E83027E-ECAA-92E3-72CC-6559B5459666}"/>
              </a:ext>
            </a:extLst>
          </p:cNvPr>
          <p:cNvSpPr>
            <a:spLocks noGrp="1" noRot="1" noMove="1" noResize="1" noEditPoints="1" noAdjustHandles="1" noChangeArrowheads="1" noChangeShapeType="1"/>
          </p:cNvSpPr>
          <p:nvPr/>
        </p:nvSpPr>
        <p:spPr>
          <a:xfrm>
            <a:off x="1181" y="6729820"/>
            <a:ext cx="4084104" cy="148784"/>
          </a:xfrm>
          <a:prstGeom prst="rect">
            <a:avLst/>
          </a:prstGeom>
          <a:solidFill>
            <a:srgbClr val="E7E7E8"/>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11" name="Pravouholník 10">
            <a:extLst>
              <a:ext uri="{FF2B5EF4-FFF2-40B4-BE49-F238E27FC236}">
                <a16:creationId xmlns:a16="http://schemas.microsoft.com/office/drawing/2014/main" id="{208F1D58-2BA8-B104-9F59-D5AA55E49F3E}"/>
              </a:ext>
            </a:extLst>
          </p:cNvPr>
          <p:cNvSpPr>
            <a:spLocks noGrp="1" noRot="1" noMove="1" noResize="1" noEditPoints="1" noAdjustHandles="1" noChangeArrowheads="1" noChangeShapeType="1"/>
          </p:cNvSpPr>
          <p:nvPr/>
        </p:nvSpPr>
        <p:spPr>
          <a:xfrm>
            <a:off x="4085285" y="6729821"/>
            <a:ext cx="4084104" cy="148783"/>
          </a:xfrm>
          <a:prstGeom prst="rect">
            <a:avLst/>
          </a:prstGeom>
          <a:solidFill>
            <a:srgbClr val="014584"/>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12" name="Pravouholník 11">
            <a:extLst>
              <a:ext uri="{FF2B5EF4-FFF2-40B4-BE49-F238E27FC236}">
                <a16:creationId xmlns:a16="http://schemas.microsoft.com/office/drawing/2014/main" id="{BBF1F8C2-5D8E-2A54-8F1E-7B3F86299B10}"/>
              </a:ext>
            </a:extLst>
          </p:cNvPr>
          <p:cNvSpPr>
            <a:spLocks noGrp="1" noRot="1" noMove="1" noResize="1" noEditPoints="1" noAdjustHandles="1" noChangeArrowheads="1" noChangeShapeType="1"/>
          </p:cNvSpPr>
          <p:nvPr/>
        </p:nvSpPr>
        <p:spPr>
          <a:xfrm>
            <a:off x="8169390" y="6729819"/>
            <a:ext cx="4021429" cy="148783"/>
          </a:xfrm>
          <a:prstGeom prst="rect">
            <a:avLst/>
          </a:prstGeom>
          <a:solidFill>
            <a:srgbClr val="ED1D23"/>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14" name="TextBox 19">
            <a:extLst>
              <a:ext uri="{FF2B5EF4-FFF2-40B4-BE49-F238E27FC236}">
                <a16:creationId xmlns:a16="http://schemas.microsoft.com/office/drawing/2014/main" id="{12C4B9DD-F19D-5955-CB63-082198989FC1}"/>
              </a:ext>
            </a:extLst>
          </p:cNvPr>
          <p:cNvSpPr txBox="1"/>
          <p:nvPr/>
        </p:nvSpPr>
        <p:spPr>
          <a:xfrm>
            <a:off x="398199" y="473270"/>
            <a:ext cx="9509334" cy="477054"/>
          </a:xfrm>
          <a:prstGeom prst="rect">
            <a:avLst/>
          </a:prstGeom>
          <a:noFill/>
        </p:spPr>
        <p:txBody>
          <a:bodyPr wrap="none" rtlCol="0">
            <a:spAutoFit/>
          </a:bodyPr>
          <a:lstStyle/>
          <a:p>
            <a:pPr>
              <a:lnSpc>
                <a:spcPts val="3000"/>
              </a:lnSpc>
              <a:spcBef>
                <a:spcPts val="600"/>
              </a:spcBef>
              <a:spcAft>
                <a:spcPts val="600"/>
              </a:spcAft>
              <a:buClr>
                <a:srgbClr val="000000"/>
              </a:buClr>
              <a:buFont typeface="Arial"/>
            </a:pPr>
            <a:r>
              <a:rPr lang="sk-SK" sz="3200" b="1" dirty="0" smtClean="0">
                <a:solidFill>
                  <a:srgbClr val="124784"/>
                </a:solidFill>
                <a:latin typeface="Arial" panose="020B0604020202020204" pitchFamily="34" charset="0"/>
                <a:ea typeface="Arial"/>
                <a:cs typeface="Arial" panose="020B0604020202020204" pitchFamily="34" charset="0"/>
                <a:sym typeface="Arial"/>
              </a:rPr>
              <a:t>Zásady pri vystavení tlačiva Žiadosť o materské</a:t>
            </a:r>
            <a:endParaRPr lang="en-US" sz="3200" b="1" dirty="0">
              <a:solidFill>
                <a:srgbClr val="124784"/>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75208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uholník 3">
            <a:extLst>
              <a:ext uri="{FF2B5EF4-FFF2-40B4-BE49-F238E27FC236}">
                <a16:creationId xmlns:a16="http://schemas.microsoft.com/office/drawing/2014/main" id="{0130462E-61F9-840E-91D3-3F0C696272C1}"/>
              </a:ext>
            </a:extLst>
          </p:cNvPr>
          <p:cNvSpPr/>
          <p:nvPr/>
        </p:nvSpPr>
        <p:spPr>
          <a:xfrm>
            <a:off x="1181"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pic>
        <p:nvPicPr>
          <p:cNvPr id="7" name="Obrázok 6">
            <a:extLst>
              <a:ext uri="{FF2B5EF4-FFF2-40B4-BE49-F238E27FC236}">
                <a16:creationId xmlns:a16="http://schemas.microsoft.com/office/drawing/2014/main" id="{0CB45065-6340-D59B-8FA3-E558578C44D0}"/>
              </a:ext>
            </a:extLst>
          </p:cNvPr>
          <p:cNvPicPr>
            <a:picLocks noGrp="1" noRot="1" noChangeAspect="1" noMove="1" noResize="1" noEditPoints="1" noAdjustHandles="1" noChangeArrowheads="1" noChangeShapeType="1" noCrop="1"/>
          </p:cNvPicPr>
          <p:nvPr/>
        </p:nvPicPr>
        <p:blipFill>
          <a:blip r:embed="rId2"/>
          <a:stretch>
            <a:fillRect/>
          </a:stretch>
        </p:blipFill>
        <p:spPr>
          <a:xfrm>
            <a:off x="11162167" y="215369"/>
            <a:ext cx="775543" cy="734955"/>
          </a:xfrm>
          <a:prstGeom prst="rect">
            <a:avLst/>
          </a:prstGeom>
        </p:spPr>
      </p:pic>
      <p:sp>
        <p:nvSpPr>
          <p:cNvPr id="8" name="Subtitle 2">
            <a:extLst>
              <a:ext uri="{FF2B5EF4-FFF2-40B4-BE49-F238E27FC236}">
                <a16:creationId xmlns:a16="http://schemas.microsoft.com/office/drawing/2014/main" id="{33080EF4-7101-FE0C-B5F9-55501005BCC6}"/>
              </a:ext>
            </a:extLst>
          </p:cNvPr>
          <p:cNvSpPr txBox="1">
            <a:spLocks/>
          </p:cNvSpPr>
          <p:nvPr/>
        </p:nvSpPr>
        <p:spPr>
          <a:xfrm>
            <a:off x="398199" y="1615172"/>
            <a:ext cx="11406392" cy="4889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0"/>
              </a:spcBef>
              <a:buNone/>
            </a:pPr>
            <a:endParaRPr lang="en-US" sz="1200" dirty="0">
              <a:solidFill>
                <a:srgbClr val="0E2A47"/>
              </a:solidFill>
              <a:cs typeface="Arial" panose="020B0604020202020204" pitchFamily="34" charset="0"/>
            </a:endParaRPr>
          </a:p>
          <a:p>
            <a:pPr marL="0" indent="0">
              <a:lnSpc>
                <a:spcPts val="1800"/>
              </a:lnSpc>
              <a:spcBef>
                <a:spcPts val="0"/>
              </a:spcBef>
              <a:buNone/>
            </a:pPr>
            <a:endParaRPr lang="en-US" sz="1200" dirty="0">
              <a:solidFill>
                <a:srgbClr val="0E2A47"/>
              </a:solidFill>
              <a:cs typeface="Arial" panose="020B0604020202020204" pitchFamily="34" charset="0"/>
            </a:endParaRPr>
          </a:p>
          <a:p>
            <a:pPr marL="0" indent="0">
              <a:lnSpc>
                <a:spcPts val="1800"/>
              </a:lnSpc>
              <a:spcBef>
                <a:spcPts val="0"/>
              </a:spcBef>
              <a:buNone/>
            </a:pPr>
            <a:endParaRPr lang="en-US" sz="1151" dirty="0">
              <a:solidFill>
                <a:srgbClr val="0E2A47"/>
              </a:solidFill>
              <a:latin typeface="Arial" panose="020B0604020202020204" pitchFamily="34" charset="0"/>
              <a:cs typeface="Arial" panose="020B0604020202020204" pitchFamily="34" charset="0"/>
            </a:endParaRPr>
          </a:p>
          <a:p>
            <a:pPr marL="0" indent="0">
              <a:lnSpc>
                <a:spcPts val="1800"/>
              </a:lnSpc>
              <a:spcBef>
                <a:spcPts val="0"/>
              </a:spcBef>
              <a:buNone/>
            </a:pPr>
            <a:endParaRPr lang="en-US" sz="1151" dirty="0">
              <a:solidFill>
                <a:srgbClr val="0E2A47"/>
              </a:solidFill>
              <a:latin typeface="Arial" panose="020B0604020202020204" pitchFamily="34" charset="0"/>
              <a:cs typeface="Arial" panose="020B0604020202020204" pitchFamily="34" charset="0"/>
            </a:endParaRPr>
          </a:p>
        </p:txBody>
      </p:sp>
      <p:sp>
        <p:nvSpPr>
          <p:cNvPr id="10" name="Pravouholník 9">
            <a:extLst>
              <a:ext uri="{FF2B5EF4-FFF2-40B4-BE49-F238E27FC236}">
                <a16:creationId xmlns:a16="http://schemas.microsoft.com/office/drawing/2014/main" id="{2E83027E-ECAA-92E3-72CC-6559B5459666}"/>
              </a:ext>
            </a:extLst>
          </p:cNvPr>
          <p:cNvSpPr>
            <a:spLocks noGrp="1" noRot="1" noMove="1" noResize="1" noEditPoints="1" noAdjustHandles="1" noChangeArrowheads="1" noChangeShapeType="1"/>
          </p:cNvSpPr>
          <p:nvPr/>
        </p:nvSpPr>
        <p:spPr>
          <a:xfrm>
            <a:off x="1181" y="6729820"/>
            <a:ext cx="4084104" cy="148784"/>
          </a:xfrm>
          <a:prstGeom prst="rect">
            <a:avLst/>
          </a:prstGeom>
          <a:solidFill>
            <a:srgbClr val="E7E7E8"/>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11" name="Pravouholník 10">
            <a:extLst>
              <a:ext uri="{FF2B5EF4-FFF2-40B4-BE49-F238E27FC236}">
                <a16:creationId xmlns:a16="http://schemas.microsoft.com/office/drawing/2014/main" id="{208F1D58-2BA8-B104-9F59-D5AA55E49F3E}"/>
              </a:ext>
            </a:extLst>
          </p:cNvPr>
          <p:cNvSpPr>
            <a:spLocks noGrp="1" noRot="1" noMove="1" noResize="1" noEditPoints="1" noAdjustHandles="1" noChangeArrowheads="1" noChangeShapeType="1"/>
          </p:cNvSpPr>
          <p:nvPr/>
        </p:nvSpPr>
        <p:spPr>
          <a:xfrm>
            <a:off x="4085285" y="6729821"/>
            <a:ext cx="4084104" cy="148783"/>
          </a:xfrm>
          <a:prstGeom prst="rect">
            <a:avLst/>
          </a:prstGeom>
          <a:solidFill>
            <a:srgbClr val="014584"/>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12" name="Pravouholník 11">
            <a:extLst>
              <a:ext uri="{FF2B5EF4-FFF2-40B4-BE49-F238E27FC236}">
                <a16:creationId xmlns:a16="http://schemas.microsoft.com/office/drawing/2014/main" id="{BBF1F8C2-5D8E-2A54-8F1E-7B3F86299B10}"/>
              </a:ext>
            </a:extLst>
          </p:cNvPr>
          <p:cNvSpPr>
            <a:spLocks noGrp="1" noRot="1" noMove="1" noResize="1" noEditPoints="1" noAdjustHandles="1" noChangeArrowheads="1" noChangeShapeType="1"/>
          </p:cNvSpPr>
          <p:nvPr/>
        </p:nvSpPr>
        <p:spPr>
          <a:xfrm>
            <a:off x="8169390" y="6729819"/>
            <a:ext cx="4021429" cy="148783"/>
          </a:xfrm>
          <a:prstGeom prst="rect">
            <a:avLst/>
          </a:prstGeom>
          <a:solidFill>
            <a:srgbClr val="ED1D23"/>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14" name="TextBox 19">
            <a:extLst>
              <a:ext uri="{FF2B5EF4-FFF2-40B4-BE49-F238E27FC236}">
                <a16:creationId xmlns:a16="http://schemas.microsoft.com/office/drawing/2014/main" id="{12C4B9DD-F19D-5955-CB63-082198989FC1}"/>
              </a:ext>
            </a:extLst>
          </p:cNvPr>
          <p:cNvSpPr txBox="1"/>
          <p:nvPr/>
        </p:nvSpPr>
        <p:spPr>
          <a:xfrm>
            <a:off x="199690" y="107090"/>
            <a:ext cx="10763968" cy="954107"/>
          </a:xfrm>
          <a:prstGeom prst="rect">
            <a:avLst/>
          </a:prstGeom>
          <a:noFill/>
        </p:spPr>
        <p:txBody>
          <a:bodyPr wrap="square" rtlCol="0">
            <a:spAutoFit/>
          </a:bodyPr>
          <a:lstStyle/>
          <a:p>
            <a:pPr>
              <a:buClr>
                <a:srgbClr val="000000"/>
              </a:buClr>
              <a:buFont typeface="Arial"/>
            </a:pPr>
            <a:r>
              <a:rPr lang="sk-SK" sz="2800" b="1" dirty="0" smtClean="0">
                <a:solidFill>
                  <a:srgbClr val="124784"/>
                </a:solidFill>
                <a:latin typeface="Arial" panose="020B0604020202020204" pitchFamily="34" charset="0"/>
                <a:ea typeface="Arial"/>
                <a:cs typeface="Arial" panose="020B0604020202020204" pitchFamily="34" charset="0"/>
                <a:sym typeface="Arial"/>
              </a:rPr>
              <a:t>Postup lekárov pri vystavovaní a potvrdzovaní tlačiva „Žiadosť o materské“</a:t>
            </a:r>
          </a:p>
        </p:txBody>
      </p:sp>
      <p:sp>
        <p:nvSpPr>
          <p:cNvPr id="2" name="BlokTextu 1"/>
          <p:cNvSpPr txBox="1"/>
          <p:nvPr/>
        </p:nvSpPr>
        <p:spPr>
          <a:xfrm>
            <a:off x="398199" y="950324"/>
            <a:ext cx="5436071" cy="3539430"/>
          </a:xfrm>
          <a:prstGeom prst="rect">
            <a:avLst/>
          </a:prstGeom>
          <a:noFill/>
        </p:spPr>
        <p:txBody>
          <a:bodyPr wrap="square" rtlCol="0">
            <a:spAutoFit/>
          </a:bodyPr>
          <a:lstStyle/>
          <a:p>
            <a:endParaRPr lang="sk-SK" sz="1600" dirty="0">
              <a:solidFill>
                <a:srgbClr val="0E2A47"/>
              </a:solidFill>
              <a:latin typeface="Arial (Text)"/>
              <a:cs typeface="Arial" panose="020B0604020202020204" pitchFamily="34" charset="0"/>
            </a:endParaRPr>
          </a:p>
          <a:p>
            <a:endParaRPr lang="sk-SK" sz="1600" dirty="0" smtClean="0">
              <a:solidFill>
                <a:srgbClr val="0E2A47"/>
              </a:solidFill>
              <a:latin typeface="Arial (Text)"/>
              <a:cs typeface="Arial" panose="020B0604020202020204" pitchFamily="34" charset="0"/>
            </a:endParaRPr>
          </a:p>
          <a:p>
            <a:endParaRPr lang="sk-SK" sz="1600" dirty="0">
              <a:solidFill>
                <a:srgbClr val="0E2A47"/>
              </a:solidFill>
              <a:latin typeface="Arial (Text)"/>
              <a:cs typeface="Arial" panose="020B0604020202020204" pitchFamily="34" charset="0"/>
            </a:endParaRPr>
          </a:p>
          <a:p>
            <a:r>
              <a:rPr lang="sk-SK" sz="1600" b="1" dirty="0" smtClean="0">
                <a:solidFill>
                  <a:srgbClr val="0E2A47"/>
                </a:solidFill>
                <a:latin typeface="Arial (Text)"/>
                <a:cs typeface="Arial" panose="020B0604020202020204" pitchFamily="34" charset="0"/>
              </a:rPr>
              <a:t>Ktorý lekár žiadosť vystaví? </a:t>
            </a:r>
          </a:p>
          <a:p>
            <a:r>
              <a:rPr lang="sk-SK" sz="1600" dirty="0" smtClean="0">
                <a:solidFill>
                  <a:srgbClr val="0E2A47"/>
                </a:solidFill>
                <a:latin typeface="Arial (Text)"/>
                <a:cs typeface="Arial" panose="020B0604020202020204" pitchFamily="34" charset="0"/>
              </a:rPr>
              <a:t>Žiadosť vystaví gynekológ, v ktorého starostlivosti je tehotná poistenka.</a:t>
            </a:r>
          </a:p>
          <a:p>
            <a:endParaRPr lang="sk-SK" sz="1600" dirty="0" smtClean="0">
              <a:solidFill>
                <a:srgbClr val="0E2A47"/>
              </a:solidFill>
              <a:latin typeface="Arial (Text)"/>
              <a:cs typeface="Arial" panose="020B0604020202020204" pitchFamily="34" charset="0"/>
            </a:endParaRPr>
          </a:p>
          <a:p>
            <a:r>
              <a:rPr lang="sk-SK" sz="1600" b="1" dirty="0" smtClean="0">
                <a:solidFill>
                  <a:srgbClr val="0E2A47"/>
                </a:solidFill>
                <a:latin typeface="Arial (Text)"/>
                <a:cs typeface="Arial" panose="020B0604020202020204" pitchFamily="34" charset="0"/>
              </a:rPr>
              <a:t>Kedy žiadosť lekár vystaví? </a:t>
            </a:r>
          </a:p>
          <a:p>
            <a:r>
              <a:rPr lang="sk-SK" sz="1600" dirty="0" smtClean="0">
                <a:solidFill>
                  <a:srgbClr val="0E2A47"/>
                </a:solidFill>
                <a:latin typeface="Arial (Text)"/>
                <a:cs typeface="Arial" panose="020B0604020202020204" pitchFamily="34" charset="0"/>
              </a:rPr>
              <a:t>Žiadosť vystaví lekár tehotnej žene na preventívnej prehliadke pred dosiahnutím začiatku 8., resp. 6. týždňa pred očakávaným dňom pôrodu, príp. tlačivo možno, ak je to dôvodné, vystaviť aj spätne. Žiadosť je určená iba pre nemocensky poistené ženy. </a:t>
            </a:r>
          </a:p>
          <a:p>
            <a:endParaRPr lang="sk-SK" sz="1600" dirty="0" smtClean="0">
              <a:solidFill>
                <a:srgbClr val="0E2A47"/>
              </a:solidFill>
              <a:latin typeface="Arial (Text)"/>
              <a:cs typeface="Arial" panose="020B0604020202020204" pitchFamily="34" charset="0"/>
            </a:endParaRPr>
          </a:p>
        </p:txBody>
      </p:sp>
      <p:pic>
        <p:nvPicPr>
          <p:cNvPr id="3" name="Obrázok 2"/>
          <p:cNvPicPr>
            <a:picLocks noChangeAspect="1"/>
          </p:cNvPicPr>
          <p:nvPr/>
        </p:nvPicPr>
        <p:blipFill>
          <a:blip r:embed="rId3"/>
          <a:stretch>
            <a:fillRect/>
          </a:stretch>
        </p:blipFill>
        <p:spPr>
          <a:xfrm>
            <a:off x="6138292" y="597853"/>
            <a:ext cx="5023875" cy="5872996"/>
          </a:xfrm>
          <a:prstGeom prst="rect">
            <a:avLst/>
          </a:prstGeom>
          <a:ln>
            <a:solidFill>
              <a:schemeClr val="tx1"/>
            </a:solidFill>
          </a:ln>
          <a:effectLst>
            <a:softEdge rad="0"/>
          </a:effectLst>
        </p:spPr>
      </p:pic>
    </p:spTree>
    <p:extLst>
      <p:ext uri="{BB962C8B-B14F-4D97-AF65-F5344CB8AC3E}">
        <p14:creationId xmlns:p14="http://schemas.microsoft.com/office/powerpoint/2010/main" val="32366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uholník 3">
            <a:extLst>
              <a:ext uri="{FF2B5EF4-FFF2-40B4-BE49-F238E27FC236}">
                <a16:creationId xmlns:a16="http://schemas.microsoft.com/office/drawing/2014/main" id="{0130462E-61F9-840E-91D3-3F0C696272C1}"/>
              </a:ext>
            </a:extLst>
          </p:cNvPr>
          <p:cNvSpPr/>
          <p:nvPr/>
        </p:nvSpPr>
        <p:spPr>
          <a:xfrm>
            <a:off x="1181"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pic>
        <p:nvPicPr>
          <p:cNvPr id="7" name="Obrázok 6">
            <a:extLst>
              <a:ext uri="{FF2B5EF4-FFF2-40B4-BE49-F238E27FC236}">
                <a16:creationId xmlns:a16="http://schemas.microsoft.com/office/drawing/2014/main" id="{0CB45065-6340-D59B-8FA3-E558578C44D0}"/>
              </a:ext>
            </a:extLst>
          </p:cNvPr>
          <p:cNvPicPr>
            <a:picLocks noGrp="1" noRot="1" noChangeAspect="1" noMove="1" noResize="1" noEditPoints="1" noAdjustHandles="1" noChangeArrowheads="1" noChangeShapeType="1" noCrop="1"/>
          </p:cNvPicPr>
          <p:nvPr/>
        </p:nvPicPr>
        <p:blipFill>
          <a:blip r:embed="rId2"/>
          <a:stretch>
            <a:fillRect/>
          </a:stretch>
        </p:blipFill>
        <p:spPr>
          <a:xfrm>
            <a:off x="11162167" y="215369"/>
            <a:ext cx="775543" cy="734955"/>
          </a:xfrm>
          <a:prstGeom prst="rect">
            <a:avLst/>
          </a:prstGeom>
        </p:spPr>
      </p:pic>
      <p:sp>
        <p:nvSpPr>
          <p:cNvPr id="8" name="Subtitle 2">
            <a:extLst>
              <a:ext uri="{FF2B5EF4-FFF2-40B4-BE49-F238E27FC236}">
                <a16:creationId xmlns:a16="http://schemas.microsoft.com/office/drawing/2014/main" id="{33080EF4-7101-FE0C-B5F9-55501005BCC6}"/>
              </a:ext>
            </a:extLst>
          </p:cNvPr>
          <p:cNvSpPr txBox="1">
            <a:spLocks/>
          </p:cNvSpPr>
          <p:nvPr/>
        </p:nvSpPr>
        <p:spPr>
          <a:xfrm>
            <a:off x="398199" y="1615172"/>
            <a:ext cx="11406392" cy="4889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0"/>
              </a:spcBef>
              <a:buNone/>
            </a:pPr>
            <a:endParaRPr lang="en-US" sz="1200" dirty="0">
              <a:solidFill>
                <a:srgbClr val="0E2A47"/>
              </a:solidFill>
              <a:cs typeface="Arial" panose="020B0604020202020204" pitchFamily="34" charset="0"/>
            </a:endParaRPr>
          </a:p>
          <a:p>
            <a:pPr marL="0" indent="0">
              <a:lnSpc>
                <a:spcPts val="1800"/>
              </a:lnSpc>
              <a:spcBef>
                <a:spcPts val="0"/>
              </a:spcBef>
              <a:buNone/>
            </a:pPr>
            <a:endParaRPr lang="en-US" sz="1200" dirty="0">
              <a:solidFill>
                <a:srgbClr val="0E2A47"/>
              </a:solidFill>
              <a:cs typeface="Arial" panose="020B0604020202020204" pitchFamily="34" charset="0"/>
            </a:endParaRPr>
          </a:p>
          <a:p>
            <a:pPr marL="0" indent="0">
              <a:lnSpc>
                <a:spcPts val="1800"/>
              </a:lnSpc>
              <a:spcBef>
                <a:spcPts val="0"/>
              </a:spcBef>
              <a:buNone/>
            </a:pPr>
            <a:endParaRPr lang="en-US" sz="1151" dirty="0">
              <a:solidFill>
                <a:srgbClr val="0E2A47"/>
              </a:solidFill>
              <a:latin typeface="Arial" panose="020B0604020202020204" pitchFamily="34" charset="0"/>
              <a:cs typeface="Arial" panose="020B0604020202020204" pitchFamily="34" charset="0"/>
            </a:endParaRPr>
          </a:p>
          <a:p>
            <a:pPr marL="0" indent="0">
              <a:lnSpc>
                <a:spcPts val="1800"/>
              </a:lnSpc>
              <a:spcBef>
                <a:spcPts val="0"/>
              </a:spcBef>
              <a:buNone/>
            </a:pPr>
            <a:endParaRPr lang="en-US" sz="1151" dirty="0">
              <a:solidFill>
                <a:srgbClr val="0E2A47"/>
              </a:solidFill>
              <a:latin typeface="Arial" panose="020B0604020202020204" pitchFamily="34" charset="0"/>
              <a:cs typeface="Arial" panose="020B0604020202020204" pitchFamily="34" charset="0"/>
            </a:endParaRPr>
          </a:p>
        </p:txBody>
      </p:sp>
      <p:sp>
        <p:nvSpPr>
          <p:cNvPr id="10" name="Pravouholník 9">
            <a:extLst>
              <a:ext uri="{FF2B5EF4-FFF2-40B4-BE49-F238E27FC236}">
                <a16:creationId xmlns:a16="http://schemas.microsoft.com/office/drawing/2014/main" id="{2E83027E-ECAA-92E3-72CC-6559B5459666}"/>
              </a:ext>
            </a:extLst>
          </p:cNvPr>
          <p:cNvSpPr>
            <a:spLocks noGrp="1" noRot="1" noMove="1" noResize="1" noEditPoints="1" noAdjustHandles="1" noChangeArrowheads="1" noChangeShapeType="1"/>
          </p:cNvSpPr>
          <p:nvPr/>
        </p:nvSpPr>
        <p:spPr>
          <a:xfrm>
            <a:off x="1181" y="6729820"/>
            <a:ext cx="4084104" cy="148784"/>
          </a:xfrm>
          <a:prstGeom prst="rect">
            <a:avLst/>
          </a:prstGeom>
          <a:solidFill>
            <a:srgbClr val="E7E7E8"/>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11" name="Pravouholník 10">
            <a:extLst>
              <a:ext uri="{FF2B5EF4-FFF2-40B4-BE49-F238E27FC236}">
                <a16:creationId xmlns:a16="http://schemas.microsoft.com/office/drawing/2014/main" id="{208F1D58-2BA8-B104-9F59-D5AA55E49F3E}"/>
              </a:ext>
            </a:extLst>
          </p:cNvPr>
          <p:cNvSpPr>
            <a:spLocks noGrp="1" noRot="1" noMove="1" noResize="1" noEditPoints="1" noAdjustHandles="1" noChangeArrowheads="1" noChangeShapeType="1"/>
          </p:cNvSpPr>
          <p:nvPr/>
        </p:nvSpPr>
        <p:spPr>
          <a:xfrm>
            <a:off x="4085285" y="6729821"/>
            <a:ext cx="4084104" cy="148783"/>
          </a:xfrm>
          <a:prstGeom prst="rect">
            <a:avLst/>
          </a:prstGeom>
          <a:solidFill>
            <a:srgbClr val="014584"/>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12" name="Pravouholník 11">
            <a:extLst>
              <a:ext uri="{FF2B5EF4-FFF2-40B4-BE49-F238E27FC236}">
                <a16:creationId xmlns:a16="http://schemas.microsoft.com/office/drawing/2014/main" id="{BBF1F8C2-5D8E-2A54-8F1E-7B3F86299B10}"/>
              </a:ext>
            </a:extLst>
          </p:cNvPr>
          <p:cNvSpPr>
            <a:spLocks noGrp="1" noRot="1" noMove="1" noResize="1" noEditPoints="1" noAdjustHandles="1" noChangeArrowheads="1" noChangeShapeType="1"/>
          </p:cNvSpPr>
          <p:nvPr/>
        </p:nvSpPr>
        <p:spPr>
          <a:xfrm>
            <a:off x="8169390" y="6729819"/>
            <a:ext cx="4021429" cy="148783"/>
          </a:xfrm>
          <a:prstGeom prst="rect">
            <a:avLst/>
          </a:prstGeom>
          <a:solidFill>
            <a:srgbClr val="ED1D23"/>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14" name="TextBox 19">
            <a:extLst>
              <a:ext uri="{FF2B5EF4-FFF2-40B4-BE49-F238E27FC236}">
                <a16:creationId xmlns:a16="http://schemas.microsoft.com/office/drawing/2014/main" id="{12C4B9DD-F19D-5955-CB63-082198989FC1}"/>
              </a:ext>
            </a:extLst>
          </p:cNvPr>
          <p:cNvSpPr txBox="1"/>
          <p:nvPr/>
        </p:nvSpPr>
        <p:spPr>
          <a:xfrm>
            <a:off x="199690" y="107090"/>
            <a:ext cx="10763968" cy="954107"/>
          </a:xfrm>
          <a:prstGeom prst="rect">
            <a:avLst/>
          </a:prstGeom>
          <a:noFill/>
        </p:spPr>
        <p:txBody>
          <a:bodyPr wrap="square" rtlCol="0">
            <a:spAutoFit/>
          </a:bodyPr>
          <a:lstStyle/>
          <a:p>
            <a:pPr>
              <a:buClr>
                <a:srgbClr val="000000"/>
              </a:buClr>
              <a:buFont typeface="Arial"/>
            </a:pPr>
            <a:r>
              <a:rPr lang="sk-SK" sz="2800" b="1" dirty="0" smtClean="0">
                <a:solidFill>
                  <a:srgbClr val="124784"/>
                </a:solidFill>
                <a:latin typeface="Arial" panose="020B0604020202020204" pitchFamily="34" charset="0"/>
                <a:ea typeface="Arial"/>
                <a:cs typeface="Arial" panose="020B0604020202020204" pitchFamily="34" charset="0"/>
                <a:sym typeface="Arial"/>
              </a:rPr>
              <a:t>Postup lekárov pri vystavovaní a potvrdzovaní tlačiva „Žiadosť o materské“</a:t>
            </a:r>
          </a:p>
        </p:txBody>
      </p:sp>
      <p:sp>
        <p:nvSpPr>
          <p:cNvPr id="2" name="BlokTextu 1"/>
          <p:cNvSpPr txBox="1"/>
          <p:nvPr/>
        </p:nvSpPr>
        <p:spPr>
          <a:xfrm>
            <a:off x="398199" y="950324"/>
            <a:ext cx="5436071" cy="4031873"/>
          </a:xfrm>
          <a:prstGeom prst="rect">
            <a:avLst/>
          </a:prstGeom>
          <a:noFill/>
        </p:spPr>
        <p:txBody>
          <a:bodyPr wrap="square" rtlCol="0">
            <a:spAutoFit/>
          </a:bodyPr>
          <a:lstStyle/>
          <a:p>
            <a:endParaRPr lang="sk-SK" sz="1600" dirty="0" smtClean="0">
              <a:solidFill>
                <a:srgbClr val="0E2A47"/>
              </a:solidFill>
              <a:latin typeface="Arial (Text)"/>
              <a:cs typeface="Arial" panose="020B0604020202020204" pitchFamily="34" charset="0"/>
            </a:endParaRPr>
          </a:p>
          <a:p>
            <a:endParaRPr lang="sk-SK" sz="1600" dirty="0" smtClean="0">
              <a:solidFill>
                <a:srgbClr val="0E2A47"/>
              </a:solidFill>
              <a:latin typeface="Arial (Text)"/>
              <a:cs typeface="Arial" panose="020B0604020202020204" pitchFamily="34" charset="0"/>
            </a:endParaRPr>
          </a:p>
          <a:p>
            <a:r>
              <a:rPr lang="sk-SK" sz="1600" b="1" dirty="0" smtClean="0">
                <a:solidFill>
                  <a:srgbClr val="0E2A47"/>
                </a:solidFill>
                <a:latin typeface="Arial (Text)"/>
                <a:cs typeface="Arial" panose="020B0604020202020204" pitchFamily="34" charset="0"/>
              </a:rPr>
              <a:t>Čo na žiadosti uvedie lekár? </a:t>
            </a:r>
          </a:p>
          <a:p>
            <a:r>
              <a:rPr lang="sk-SK" sz="1600" dirty="0" smtClean="0">
                <a:solidFill>
                  <a:srgbClr val="0E2A47"/>
                </a:solidFill>
                <a:latin typeface="Arial (Text)"/>
                <a:cs typeface="Arial" panose="020B0604020202020204" pitchFamily="34" charset="0"/>
              </a:rPr>
              <a:t>Osobné údaje poistenky,</a:t>
            </a:r>
          </a:p>
          <a:p>
            <a:r>
              <a:rPr lang="sk-SK" sz="1600" dirty="0" smtClean="0">
                <a:solidFill>
                  <a:srgbClr val="FF0000"/>
                </a:solidFill>
                <a:latin typeface="Arial (Text)"/>
                <a:cs typeface="Arial" panose="020B0604020202020204" pitchFamily="34" charset="0"/>
              </a:rPr>
              <a:t>očakávaný deň pôrodu</a:t>
            </a:r>
            <a:r>
              <a:rPr lang="sk-SK" sz="1600" dirty="0" smtClean="0">
                <a:solidFill>
                  <a:srgbClr val="0E2A47"/>
                </a:solidFill>
                <a:latin typeface="Arial (Text)"/>
                <a:cs typeface="Arial" panose="020B0604020202020204" pitchFamily="34" charset="0"/>
              </a:rPr>
              <a:t>,</a:t>
            </a:r>
          </a:p>
          <a:p>
            <a:r>
              <a:rPr lang="sk-SK" sz="1600" dirty="0" smtClean="0">
                <a:solidFill>
                  <a:srgbClr val="0E2A47"/>
                </a:solidFill>
                <a:latin typeface="Arial (Text)"/>
                <a:cs typeface="Arial" panose="020B0604020202020204" pitchFamily="34" charset="0"/>
              </a:rPr>
              <a:t>dátum vystavenia, pečiatku a podpis lekára, ktorý potvrdenie vystavil,</a:t>
            </a:r>
          </a:p>
          <a:p>
            <a:r>
              <a:rPr lang="sk-SK" sz="1600" dirty="0" smtClean="0">
                <a:solidFill>
                  <a:srgbClr val="0E2A47"/>
                </a:solidFill>
                <a:latin typeface="Arial (Text)"/>
                <a:cs typeface="Arial" panose="020B0604020202020204" pitchFamily="34" charset="0"/>
              </a:rPr>
              <a:t>t. j. vyplní iba prvú stranu žiadosti – časť „A“ (časť „B“ vyplní zamestnávateľ a celú druhú stranu vyplní poistenka). </a:t>
            </a:r>
          </a:p>
          <a:p>
            <a:endParaRPr lang="sk-SK" sz="1600" dirty="0" smtClean="0">
              <a:solidFill>
                <a:srgbClr val="0E2A47"/>
              </a:solidFill>
              <a:latin typeface="Arial (Text)"/>
              <a:cs typeface="Arial" panose="020B0604020202020204" pitchFamily="34" charset="0"/>
            </a:endParaRPr>
          </a:p>
          <a:p>
            <a:r>
              <a:rPr lang="sk-SK" sz="1600" b="1" dirty="0" smtClean="0">
                <a:solidFill>
                  <a:srgbClr val="0E2A47"/>
                </a:solidFill>
                <a:latin typeface="Arial (Text)"/>
                <a:cs typeface="Arial" panose="020B0604020202020204" pitchFamily="34" charset="0"/>
              </a:rPr>
              <a:t>Aké ďalšie povinnosti má lekár?</a:t>
            </a:r>
          </a:p>
          <a:p>
            <a:r>
              <a:rPr lang="sk-SK" sz="1600" dirty="0" smtClean="0">
                <a:solidFill>
                  <a:srgbClr val="0E2A47"/>
                </a:solidFill>
                <a:latin typeface="Arial (Text)"/>
                <a:cs typeface="Arial" panose="020B0604020202020204" pitchFamily="34" charset="0"/>
              </a:rPr>
              <a:t>V prípade, ak si chce poistenka uplatniť nárok na materské z viacerých nemocenských poistení, lekár vystaví a potvrdí tlačivo osobitne pre každé nemocenské poistenie. </a:t>
            </a:r>
            <a:endParaRPr lang="sk-SK" sz="1600" dirty="0">
              <a:solidFill>
                <a:srgbClr val="0E2A47"/>
              </a:solidFill>
              <a:latin typeface="Arial (Text)"/>
              <a:cs typeface="Arial" panose="020B0604020202020204" pitchFamily="34" charset="0"/>
            </a:endParaRPr>
          </a:p>
        </p:txBody>
      </p:sp>
      <p:pic>
        <p:nvPicPr>
          <p:cNvPr id="15" name="Obrázok 14"/>
          <p:cNvPicPr>
            <a:picLocks noChangeAspect="1"/>
          </p:cNvPicPr>
          <p:nvPr/>
        </p:nvPicPr>
        <p:blipFill>
          <a:blip r:embed="rId3"/>
          <a:stretch>
            <a:fillRect/>
          </a:stretch>
        </p:blipFill>
        <p:spPr>
          <a:xfrm>
            <a:off x="6138292" y="597853"/>
            <a:ext cx="5023875" cy="5872996"/>
          </a:xfrm>
          <a:prstGeom prst="rect">
            <a:avLst/>
          </a:prstGeom>
          <a:ln>
            <a:solidFill>
              <a:schemeClr val="tx1"/>
            </a:solidFill>
          </a:ln>
          <a:effectLst>
            <a:softEdge rad="0"/>
          </a:effectLst>
        </p:spPr>
      </p:pic>
      <p:cxnSp>
        <p:nvCxnSpPr>
          <p:cNvPr id="6" name="Rovná spojovacia šípka 5"/>
          <p:cNvCxnSpPr/>
          <p:nvPr/>
        </p:nvCxnSpPr>
        <p:spPr>
          <a:xfrm>
            <a:off x="2994409" y="1892771"/>
            <a:ext cx="3969099" cy="20097"/>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6" name="Rovná spojovacia šípka 15"/>
          <p:cNvCxnSpPr/>
          <p:nvPr/>
        </p:nvCxnSpPr>
        <p:spPr>
          <a:xfrm>
            <a:off x="2994409" y="1892771"/>
            <a:ext cx="4099727" cy="65111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7" name="Rovná spojovacia šípka 16"/>
          <p:cNvCxnSpPr/>
          <p:nvPr/>
        </p:nvCxnSpPr>
        <p:spPr>
          <a:xfrm flipV="1">
            <a:off x="2994409" y="1659050"/>
            <a:ext cx="7071890" cy="213117"/>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a:off x="2681221" y="2103512"/>
            <a:ext cx="4726101" cy="107118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ovná spojovacia šípka 25"/>
          <p:cNvCxnSpPr/>
          <p:nvPr/>
        </p:nvCxnSpPr>
        <p:spPr>
          <a:xfrm>
            <a:off x="2195593" y="2612036"/>
            <a:ext cx="5079414" cy="945142"/>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ovná spojovacia šípka 27"/>
          <p:cNvCxnSpPr/>
          <p:nvPr/>
        </p:nvCxnSpPr>
        <p:spPr>
          <a:xfrm>
            <a:off x="2195593" y="2612035"/>
            <a:ext cx="6988600" cy="922316"/>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87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Grp="1" noRot="1" noMove="1" noResize="1" noEditPoints="1" noAdjustHandles="1" noChangeArrowheads="1" noChangeShapeType="1"/>
          </p:cNvSpPr>
          <p:nvPr/>
        </p:nvSpPr>
        <p:spPr>
          <a:xfrm>
            <a:off x="3396392" y="2875001"/>
            <a:ext cx="5399234" cy="1077218"/>
          </a:xfrm>
          <a:prstGeom prst="rect">
            <a:avLst/>
          </a:prstGeom>
          <a:noFill/>
          <a:effectLst/>
        </p:spPr>
        <p:txBody>
          <a:bodyPr wrap="none" rtlCol="0">
            <a:spAutoFit/>
          </a:bodyPr>
          <a:lstStyle/>
          <a:p>
            <a:pPr algn="ctr"/>
            <a:r>
              <a:rPr lang="en-GB" sz="3200" b="1" dirty="0">
                <a:solidFill>
                  <a:srgbClr val="124784"/>
                </a:solidFill>
                <a:latin typeface="Arial" panose="020B0604020202020204" pitchFamily="34" charset="0"/>
                <a:ea typeface="Arial"/>
                <a:cs typeface="Arial" panose="020B0604020202020204" pitchFamily="34" charset="0"/>
              </a:rPr>
              <a:t>Ďakujeme </a:t>
            </a:r>
            <a:r>
              <a:rPr lang="en-GB" sz="3200" b="1" dirty="0" err="1">
                <a:solidFill>
                  <a:srgbClr val="124784"/>
                </a:solidFill>
                <a:latin typeface="Arial" panose="020B0604020202020204" pitchFamily="34" charset="0"/>
                <a:ea typeface="Arial"/>
                <a:cs typeface="Arial" panose="020B0604020202020204" pitchFamily="34" charset="0"/>
              </a:rPr>
              <a:t>za</a:t>
            </a:r>
            <a:r>
              <a:rPr lang="en-GB" sz="3200" b="1" dirty="0">
                <a:solidFill>
                  <a:srgbClr val="124784"/>
                </a:solidFill>
                <a:latin typeface="Arial" panose="020B0604020202020204" pitchFamily="34" charset="0"/>
                <a:ea typeface="Arial"/>
                <a:cs typeface="Arial" panose="020B0604020202020204" pitchFamily="34" charset="0"/>
              </a:rPr>
              <a:t> </a:t>
            </a:r>
            <a:r>
              <a:rPr lang="sk-SK" sz="3200" b="1" dirty="0" smtClean="0">
                <a:solidFill>
                  <a:srgbClr val="124784"/>
                </a:solidFill>
                <a:latin typeface="Arial" panose="020B0604020202020204" pitchFamily="34" charset="0"/>
                <a:ea typeface="Arial"/>
                <a:cs typeface="Arial" panose="020B0604020202020204" pitchFamily="34" charset="0"/>
              </a:rPr>
              <a:t>dodržiavanie </a:t>
            </a:r>
          </a:p>
          <a:p>
            <a:pPr algn="ctr"/>
            <a:r>
              <a:rPr lang="sk-SK" sz="3200" b="1" dirty="0" smtClean="0">
                <a:solidFill>
                  <a:srgbClr val="124784"/>
                </a:solidFill>
                <a:latin typeface="Arial" panose="020B0604020202020204" pitchFamily="34" charset="0"/>
                <a:ea typeface="Arial"/>
                <a:cs typeface="Arial" panose="020B0604020202020204" pitchFamily="34" charset="0"/>
              </a:rPr>
              <a:t>uvedených postupov</a:t>
            </a:r>
            <a:endParaRPr lang="en-GB" sz="3200" b="1" dirty="0">
              <a:solidFill>
                <a:srgbClr val="124784"/>
              </a:solidFill>
              <a:latin typeface="Arial" panose="020B0604020202020204" pitchFamily="34" charset="0"/>
              <a:ea typeface="Arial"/>
              <a:cs typeface="Arial" panose="020B0604020202020204" pitchFamily="34" charset="0"/>
            </a:endParaRPr>
          </a:p>
        </p:txBody>
      </p:sp>
      <p:sp>
        <p:nvSpPr>
          <p:cNvPr id="10" name="Pravouholník 9">
            <a:extLst>
              <a:ext uri="{FF2B5EF4-FFF2-40B4-BE49-F238E27FC236}">
                <a16:creationId xmlns:a16="http://schemas.microsoft.com/office/drawing/2014/main" id="{8D555000-6B7E-FDA7-0BE7-FEB32D40EE57}"/>
              </a:ext>
            </a:extLst>
          </p:cNvPr>
          <p:cNvSpPr>
            <a:spLocks noGrp="1" noRot="1" noMove="1" noResize="1" noEditPoints="1" noAdjustHandles="1" noChangeArrowheads="1" noChangeShapeType="1"/>
          </p:cNvSpPr>
          <p:nvPr/>
        </p:nvSpPr>
        <p:spPr>
          <a:xfrm>
            <a:off x="1181" y="6729820"/>
            <a:ext cx="4084104" cy="148784"/>
          </a:xfrm>
          <a:prstGeom prst="rect">
            <a:avLst/>
          </a:prstGeom>
          <a:solidFill>
            <a:srgbClr val="E7E7E8"/>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11" name="Pravouholník 10">
            <a:extLst>
              <a:ext uri="{FF2B5EF4-FFF2-40B4-BE49-F238E27FC236}">
                <a16:creationId xmlns:a16="http://schemas.microsoft.com/office/drawing/2014/main" id="{818C3241-3ADD-F3AF-898D-C2B815546A50}"/>
              </a:ext>
            </a:extLst>
          </p:cNvPr>
          <p:cNvSpPr>
            <a:spLocks noGrp="1" noRot="1" noMove="1" noResize="1" noEditPoints="1" noAdjustHandles="1" noChangeArrowheads="1" noChangeShapeType="1"/>
          </p:cNvSpPr>
          <p:nvPr/>
        </p:nvSpPr>
        <p:spPr>
          <a:xfrm>
            <a:off x="4085285" y="6729821"/>
            <a:ext cx="4084104" cy="148783"/>
          </a:xfrm>
          <a:prstGeom prst="rect">
            <a:avLst/>
          </a:prstGeom>
          <a:solidFill>
            <a:srgbClr val="014584"/>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12" name="Pravouholník 11">
            <a:extLst>
              <a:ext uri="{FF2B5EF4-FFF2-40B4-BE49-F238E27FC236}">
                <a16:creationId xmlns:a16="http://schemas.microsoft.com/office/drawing/2014/main" id="{6A1E6CBF-B22A-E774-7545-ADC928C1E4DC}"/>
              </a:ext>
            </a:extLst>
          </p:cNvPr>
          <p:cNvSpPr>
            <a:spLocks noGrp="1" noRot="1" noMove="1" noResize="1" noEditPoints="1" noAdjustHandles="1" noChangeArrowheads="1" noChangeShapeType="1"/>
          </p:cNvSpPr>
          <p:nvPr/>
        </p:nvSpPr>
        <p:spPr>
          <a:xfrm>
            <a:off x="8169390" y="6729819"/>
            <a:ext cx="4021429" cy="148783"/>
          </a:xfrm>
          <a:prstGeom prst="rect">
            <a:avLst/>
          </a:prstGeom>
          <a:solidFill>
            <a:srgbClr val="ED1D23"/>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pic>
        <p:nvPicPr>
          <p:cNvPr id="14" name="Obrázok 13">
            <a:extLst>
              <a:ext uri="{FF2B5EF4-FFF2-40B4-BE49-F238E27FC236}">
                <a16:creationId xmlns:a16="http://schemas.microsoft.com/office/drawing/2014/main" id="{59FBE9BD-2735-03D1-B71E-7B77719A579C}"/>
              </a:ext>
            </a:extLst>
          </p:cNvPr>
          <p:cNvPicPr>
            <a:picLocks noGrp="1" noRot="1" noChangeAspect="1" noMove="1" noResize="1" noEditPoints="1" noAdjustHandles="1" noChangeArrowheads="1" noChangeShapeType="1" noCrop="1"/>
          </p:cNvPicPr>
          <p:nvPr/>
        </p:nvPicPr>
        <p:blipFill>
          <a:blip r:embed="rId2"/>
          <a:stretch>
            <a:fillRect/>
          </a:stretch>
        </p:blipFill>
        <p:spPr>
          <a:xfrm>
            <a:off x="11162167" y="215369"/>
            <a:ext cx="775543" cy="734955"/>
          </a:xfrm>
          <a:prstGeom prst="rect">
            <a:avLst/>
          </a:prstGeom>
        </p:spPr>
      </p:pic>
    </p:spTree>
    <p:extLst>
      <p:ext uri="{BB962C8B-B14F-4D97-AF65-F5344CB8AC3E}">
        <p14:creationId xmlns:p14="http://schemas.microsoft.com/office/powerpoint/2010/main" val="3460711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63334" y="2773793"/>
            <a:ext cx="5665333" cy="1138773"/>
          </a:xfrm>
          <a:prstGeom prst="rect">
            <a:avLst/>
          </a:prstGeom>
          <a:noFill/>
        </p:spPr>
        <p:txBody>
          <a:bodyPr wrap="none" rtlCol="0">
            <a:spAutoFit/>
          </a:bodyPr>
          <a:lstStyle/>
          <a:p>
            <a:pPr algn="ctr"/>
            <a:r>
              <a:rPr lang="en-GB" sz="6800" dirty="0">
                <a:solidFill>
                  <a:schemeClr val="bg1"/>
                </a:solidFill>
                <a:latin typeface="Arial" panose="020B0604020202020204" pitchFamily="34" charset="0"/>
              </a:rPr>
              <a:t>Contact Detail</a:t>
            </a:r>
          </a:p>
        </p:txBody>
      </p:sp>
      <p:sp>
        <p:nvSpPr>
          <p:cNvPr id="16" name="Subtitle 2"/>
          <p:cNvSpPr txBox="1">
            <a:spLocks/>
          </p:cNvSpPr>
          <p:nvPr/>
        </p:nvSpPr>
        <p:spPr>
          <a:xfrm>
            <a:off x="6092735" y="4346899"/>
            <a:ext cx="2651933" cy="2517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200"/>
              </a:lnSpc>
              <a:buNone/>
            </a:pPr>
            <a:endParaRPr lang="en-GB" sz="1333" spc="51" dirty="0">
              <a:solidFill>
                <a:srgbClr val="124784"/>
              </a:solidFill>
            </a:endParaRPr>
          </a:p>
        </p:txBody>
      </p:sp>
      <p:sp>
        <p:nvSpPr>
          <p:cNvPr id="18" name="Subtitle 2"/>
          <p:cNvSpPr txBox="1">
            <a:spLocks/>
          </p:cNvSpPr>
          <p:nvPr/>
        </p:nvSpPr>
        <p:spPr>
          <a:xfrm>
            <a:off x="9613304" y="4337872"/>
            <a:ext cx="3021584" cy="2517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1300" spc="51" dirty="0">
              <a:solidFill>
                <a:srgbClr val="124784"/>
              </a:solidFill>
              <a:latin typeface="Arial" panose="020B0604020202020204" pitchFamily="34" charset="0"/>
            </a:endParaRPr>
          </a:p>
        </p:txBody>
      </p:sp>
      <p:cxnSp>
        <p:nvCxnSpPr>
          <p:cNvPr id="47" name="Straight Connector 46"/>
          <p:cNvCxnSpPr/>
          <p:nvPr/>
        </p:nvCxnSpPr>
        <p:spPr>
          <a:xfrm>
            <a:off x="1505119" y="5583380"/>
            <a:ext cx="918176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Obrázok 3">
            <a:extLst>
              <a:ext uri="{FF2B5EF4-FFF2-40B4-BE49-F238E27FC236}">
                <a16:creationId xmlns:a16="http://schemas.microsoft.com/office/drawing/2014/main" id="{9EE5D99C-556D-C886-6149-6238B26B9C81}"/>
              </a:ext>
            </a:extLst>
          </p:cNvPr>
          <p:cNvPicPr>
            <a:picLocks noGrp="1" noRot="1" noChangeAspect="1" noMove="1" noResize="1" noEditPoints="1" noAdjustHandles="1" noChangeArrowheads="1" noChangeShapeType="1" noCrop="1"/>
          </p:cNvPicPr>
          <p:nvPr/>
        </p:nvPicPr>
        <p:blipFill>
          <a:blip r:embed="rId3"/>
          <a:stretch>
            <a:fillRect/>
          </a:stretch>
        </p:blipFill>
        <p:spPr>
          <a:xfrm>
            <a:off x="3199948" y="534601"/>
            <a:ext cx="5790192" cy="2363344"/>
          </a:xfrm>
          <a:prstGeom prst="rect">
            <a:avLst/>
          </a:prstGeom>
        </p:spPr>
      </p:pic>
      <p:sp>
        <p:nvSpPr>
          <p:cNvPr id="45" name="Pravouholník 44">
            <a:extLst>
              <a:ext uri="{FF2B5EF4-FFF2-40B4-BE49-F238E27FC236}">
                <a16:creationId xmlns:a16="http://schemas.microsoft.com/office/drawing/2014/main" id="{EB60F519-A169-0FC8-9665-296E0702EC1A}"/>
              </a:ext>
            </a:extLst>
          </p:cNvPr>
          <p:cNvSpPr>
            <a:spLocks noGrp="1" noRot="1" noMove="1" noResize="1" noEditPoints="1" noAdjustHandles="1" noChangeArrowheads="1" noChangeShapeType="1"/>
          </p:cNvSpPr>
          <p:nvPr/>
        </p:nvSpPr>
        <p:spPr>
          <a:xfrm>
            <a:off x="1181" y="6729820"/>
            <a:ext cx="4084104" cy="148784"/>
          </a:xfrm>
          <a:prstGeom prst="rect">
            <a:avLst/>
          </a:prstGeom>
          <a:solidFill>
            <a:srgbClr val="E7E7E8"/>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48" name="Pravouholník 47">
            <a:extLst>
              <a:ext uri="{FF2B5EF4-FFF2-40B4-BE49-F238E27FC236}">
                <a16:creationId xmlns:a16="http://schemas.microsoft.com/office/drawing/2014/main" id="{1071A6C0-D654-6390-23FE-463EB5C81F24}"/>
              </a:ext>
            </a:extLst>
          </p:cNvPr>
          <p:cNvSpPr>
            <a:spLocks noGrp="1" noRot="1" noMove="1" noResize="1" noEditPoints="1" noAdjustHandles="1" noChangeArrowheads="1" noChangeShapeType="1"/>
          </p:cNvSpPr>
          <p:nvPr/>
        </p:nvSpPr>
        <p:spPr>
          <a:xfrm>
            <a:off x="4085285" y="6729821"/>
            <a:ext cx="4084104" cy="148783"/>
          </a:xfrm>
          <a:prstGeom prst="rect">
            <a:avLst/>
          </a:prstGeom>
          <a:solidFill>
            <a:srgbClr val="014584"/>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
        <p:nvSpPr>
          <p:cNvPr id="49" name="Pravouholník 48">
            <a:extLst>
              <a:ext uri="{FF2B5EF4-FFF2-40B4-BE49-F238E27FC236}">
                <a16:creationId xmlns:a16="http://schemas.microsoft.com/office/drawing/2014/main" id="{8A1FE9FC-FDD3-59AA-3014-950CC77142F6}"/>
              </a:ext>
            </a:extLst>
          </p:cNvPr>
          <p:cNvSpPr>
            <a:spLocks noGrp="1" noRot="1" noMove="1" noResize="1" noEditPoints="1" noAdjustHandles="1" noChangeArrowheads="1" noChangeShapeType="1"/>
          </p:cNvSpPr>
          <p:nvPr/>
        </p:nvSpPr>
        <p:spPr>
          <a:xfrm>
            <a:off x="8169390" y="6729819"/>
            <a:ext cx="4021429" cy="148783"/>
          </a:xfrm>
          <a:prstGeom prst="rect">
            <a:avLst/>
          </a:prstGeom>
          <a:solidFill>
            <a:srgbClr val="ED1D23"/>
          </a:solidFill>
          <a:ln>
            <a:noFill/>
          </a:ln>
          <a:effectLst>
            <a:outerShdw blurRad="50800" dist="38100" dir="16200000" rotWithShape="0">
              <a:prstClr val="black">
                <a:alpha val="1090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400"/>
          </a:p>
        </p:txBody>
      </p:sp>
    </p:spTree>
    <p:extLst>
      <p:ext uri="{BB962C8B-B14F-4D97-AF65-F5344CB8AC3E}">
        <p14:creationId xmlns:p14="http://schemas.microsoft.com/office/powerpoint/2010/main" val="354056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arn(outVertical)">
                                      <p:cBhvr>
                                        <p:cTn id="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8" grpId="0"/>
    </p:bldLst>
  </p:timing>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532</Words>
  <Application>Microsoft Office PowerPoint</Application>
  <PresentationFormat>Širokouhlá</PresentationFormat>
  <Paragraphs>44</Paragraphs>
  <Slides>7</Slides>
  <Notes>1</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7</vt:i4>
      </vt:variant>
    </vt:vector>
  </HeadingPairs>
  <TitlesOfParts>
    <vt:vector size="13" baseType="lpstr">
      <vt:lpstr>Arial</vt:lpstr>
      <vt:lpstr>Arial (Text)</vt:lpstr>
      <vt:lpstr>Calibri</vt:lpstr>
      <vt:lpstr>Calibri Light</vt:lpstr>
      <vt:lpstr>Wingdings</vt:lpstr>
      <vt:lpstr>Motív balíka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Sociálna poisťovňa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Podstupka Marek</dc:creator>
  <cp:lastModifiedBy>Škotka Marian</cp:lastModifiedBy>
  <cp:revision>47</cp:revision>
  <dcterms:created xsi:type="dcterms:W3CDTF">2023-09-21T11:38:12Z</dcterms:created>
  <dcterms:modified xsi:type="dcterms:W3CDTF">2023-10-26T11:36:48Z</dcterms:modified>
</cp:coreProperties>
</file>